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Lato" panose="020F0502020204030203" pitchFamily="34" charset="0"/>
      <p:regular r:id="rId22"/>
      <p:bold r:id="rId23"/>
      <p:italic r:id="rId24"/>
      <p:boldItalic r:id="rId25"/>
    </p:embeddedFont>
    <p:embeddedFont>
      <p:font typeface="Raleway" pitchFamily="2" charset="77"/>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llama.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mmons.wikimedia.org/w/index.php?title=User:Rapidking&amp;action=edit&amp;redlink=1"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vecteezy.com/free-vector/checklis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ngtree.com/free-png-vectors/computer-viru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encrypted-tbn0.gstatic.com/images?q=tbn:ANd9GcSE7cGcgAwkrxoeB63Td70agsPJticrxyVthg&amp;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31fada5a5d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31fada5a5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 we are using a Retrieval augmented generation artificial intelligence model, which is often abbreviated as just ‘RAG’. RAG models are not the same as fine tuned models, but run on the same base LLM architecture.</a:t>
            </a:r>
            <a:endParaRPr>
              <a:solidFill>
                <a:schemeClr val="dk1"/>
              </a:solidFill>
            </a:endParaRPr>
          </a:p>
          <a:p>
            <a:pPr marL="0" lvl="0" indent="0" algn="l" rtl="0">
              <a:spcBef>
                <a:spcPts val="0"/>
              </a:spcBef>
              <a:spcAft>
                <a:spcPts val="0"/>
              </a:spcAft>
              <a:buNone/>
            </a:pPr>
            <a:r>
              <a:rPr lang="en">
                <a:solidFill>
                  <a:schemeClr val="dk1"/>
                </a:solidFill>
              </a:rPr>
              <a:t>NEXT</a:t>
            </a:r>
            <a:endParaRPr>
              <a:solidFill>
                <a:schemeClr val="dk1"/>
              </a:solidFill>
            </a:endParaRPr>
          </a:p>
          <a:p>
            <a:pPr marL="0" lvl="0" indent="0" algn="l" rtl="0">
              <a:spcBef>
                <a:spcPts val="0"/>
              </a:spcBef>
              <a:spcAft>
                <a:spcPts val="0"/>
              </a:spcAft>
              <a:buNone/>
            </a:pPr>
            <a:r>
              <a:rPr lang="en">
                <a:solidFill>
                  <a:schemeClr val="dk1"/>
                </a:solidFill>
              </a:rPr>
              <a:t>This desired cve context that we got from the vector database is then used during our ai generation step.</a:t>
            </a:r>
            <a:endParaRPr>
              <a:solidFill>
                <a:schemeClr val="dk1"/>
              </a:solidFill>
            </a:endParaRPr>
          </a:p>
          <a:p>
            <a:pPr marL="0" lvl="0" indent="0" algn="l" rtl="0">
              <a:spcBef>
                <a:spcPts val="0"/>
              </a:spcBef>
              <a:spcAft>
                <a:spcPts val="0"/>
              </a:spcAft>
              <a:buNone/>
            </a:pPr>
            <a:r>
              <a:rPr lang="en">
                <a:solidFill>
                  <a:schemeClr val="dk1"/>
                </a:solidFill>
              </a:rPr>
              <a:t>NEXT</a:t>
            </a:r>
            <a:endParaRPr>
              <a:solidFill>
                <a:schemeClr val="dk1"/>
              </a:solidFill>
            </a:endParaRPr>
          </a:p>
          <a:p>
            <a:pPr marL="0" lvl="0" indent="0" algn="l" rtl="0">
              <a:spcBef>
                <a:spcPts val="0"/>
              </a:spcBef>
              <a:spcAft>
                <a:spcPts val="0"/>
              </a:spcAft>
              <a:buNone/>
            </a:pPr>
            <a:r>
              <a:rPr lang="en">
                <a:solidFill>
                  <a:schemeClr val="dk1"/>
                </a:solidFill>
              </a:rPr>
              <a:t>We use this context along with our target system data</a:t>
            </a:r>
            <a:endParaRPr>
              <a:solidFill>
                <a:schemeClr val="dk1"/>
              </a:solidFill>
            </a:endParaRPr>
          </a:p>
          <a:p>
            <a:pPr marL="0" lvl="0" indent="0" algn="l" rtl="0">
              <a:spcBef>
                <a:spcPts val="0"/>
              </a:spcBef>
              <a:spcAft>
                <a:spcPts val="0"/>
              </a:spcAft>
              <a:buNone/>
            </a:pPr>
            <a:r>
              <a:rPr lang="en">
                <a:solidFill>
                  <a:schemeClr val="dk1"/>
                </a:solidFill>
              </a:rPr>
              <a:t>NEXT</a:t>
            </a:r>
            <a:endParaRPr>
              <a:solidFill>
                <a:schemeClr val="dk1"/>
              </a:solidFill>
            </a:endParaRPr>
          </a:p>
          <a:p>
            <a:pPr marL="0" lvl="0" indent="0" algn="l" rtl="0">
              <a:spcBef>
                <a:spcPts val="0"/>
              </a:spcBef>
              <a:spcAft>
                <a:spcPts val="0"/>
              </a:spcAft>
              <a:buNone/>
            </a:pPr>
            <a:r>
              <a:rPr lang="en">
                <a:solidFill>
                  <a:schemeClr val="dk1"/>
                </a:solidFill>
              </a:rPr>
              <a:t>These are the two things that we feed into a customized version of the llama language model.</a:t>
            </a:r>
            <a:endParaRPr>
              <a:solidFill>
                <a:schemeClr val="dk1"/>
              </a:solidFill>
            </a:endParaRPr>
          </a:p>
          <a:p>
            <a:pPr marL="0" lvl="0" indent="0" algn="l" rtl="0">
              <a:spcBef>
                <a:spcPts val="0"/>
              </a:spcBef>
              <a:spcAft>
                <a:spcPts val="0"/>
              </a:spcAft>
              <a:buNone/>
            </a:pPr>
            <a:r>
              <a:rPr lang="en">
                <a:solidFill>
                  <a:schemeClr val="dk1"/>
                </a:solidFill>
              </a:rPr>
              <a:t>(NEXT)</a:t>
            </a:r>
            <a:endParaRPr>
              <a:solidFill>
                <a:schemeClr val="dk1"/>
              </a:solidFill>
            </a:endParaRPr>
          </a:p>
          <a:p>
            <a:pPr marL="0" lvl="0" indent="0" algn="l" rtl="0">
              <a:spcBef>
                <a:spcPts val="0"/>
              </a:spcBef>
              <a:spcAft>
                <a:spcPts val="0"/>
              </a:spcAft>
              <a:buNone/>
            </a:pPr>
            <a:r>
              <a:rPr lang="en">
                <a:solidFill>
                  <a:schemeClr val="dk1"/>
                </a:solidFill>
              </a:rPr>
              <a:t>After some processing, the LLM spits out an RMF style report.</a:t>
            </a:r>
            <a:endParaRPr>
              <a:solidFill>
                <a:schemeClr val="dk1"/>
              </a:solidFill>
            </a:endParaRPr>
          </a:p>
          <a:p>
            <a:pPr marL="0" lvl="0" indent="0" algn="l" rtl="0">
              <a:spcBef>
                <a:spcPts val="0"/>
              </a:spcBef>
              <a:spcAft>
                <a:spcPts val="0"/>
              </a:spcAft>
              <a:buNone/>
            </a:pPr>
            <a:r>
              <a:rPr lang="en">
                <a:solidFill>
                  <a:schemeClr val="dk1"/>
                </a:solidFill>
              </a:rPr>
              <a:t>This is the final step in our process, and the report is what gets provided to the user.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https://ollama.com/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31fada5a5d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31fada5a5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4f4d81006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4f4d8100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a:t>
            </a:r>
            <a:r>
              <a:rPr lang="en" u="sng">
                <a:solidFill>
                  <a:schemeClr val="hlink"/>
                </a:solidFill>
                <a:hlinkClick r:id="rId3"/>
              </a:rPr>
              <a:t>https://commons.wikimedia.org/w/index.php?title=User:Rapidking&amp;action=edit&amp;redlink=1</a:t>
            </a:r>
            <a:endParaRPr/>
          </a:p>
          <a:p>
            <a:pPr marL="0" lvl="0" indent="0" algn="l" rtl="0">
              <a:spcBef>
                <a:spcPts val="0"/>
              </a:spcBef>
              <a:spcAft>
                <a:spcPts val="0"/>
              </a:spcAft>
              <a:buNone/>
            </a:pPr>
            <a:r>
              <a:rPr lang="en" u="sng">
                <a:solidFill>
                  <a:schemeClr val="hlink"/>
                </a:solidFill>
                <a:hlinkClick r:id="rId4"/>
              </a:rPr>
              <a:t>https://www.vecteezy.com/free-vector/checklist</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55e6caafa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55e6caaf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37cec8bf12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37cec8bf1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7bd84213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7bd8421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32b2b5fec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32b2b5fec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37cec8bf1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37cec8bf1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245d5fa1b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245d5fa1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39ad9d1bfa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39ad9d1bfa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31b640928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31b640928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377c42d293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377c42d293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Meet Steve Pause</a:t>
            </a:r>
            <a:endParaRPr/>
          </a:p>
          <a:p>
            <a:pPr marL="0" lvl="0" indent="0" algn="l" rtl="0">
              <a:spcBef>
                <a:spcPts val="0"/>
              </a:spcBef>
              <a:spcAft>
                <a:spcPts val="0"/>
              </a:spcAft>
              <a:buNone/>
            </a:pPr>
            <a:endParaRPr/>
          </a:p>
          <a:p>
            <a:pPr marL="0" lvl="0" indent="0" algn="l" rtl="0">
              <a:spcBef>
                <a:spcPts val="0"/>
              </a:spcBef>
              <a:spcAft>
                <a:spcPts val="0"/>
              </a:spcAft>
              <a:buNone/>
            </a:pPr>
            <a:r>
              <a:rPr lang="en"/>
              <a:t>Without our tool</a:t>
            </a:r>
            <a:endParaRPr/>
          </a:p>
          <a:p>
            <a:pPr marL="0" lvl="0" indent="0" algn="l" rtl="0">
              <a:spcBef>
                <a:spcPts val="0"/>
              </a:spcBef>
              <a:spcAft>
                <a:spcPts val="0"/>
              </a:spcAft>
              <a:buNone/>
            </a:pPr>
            <a:endParaRPr/>
          </a:p>
          <a:p>
            <a:pPr marL="0" lvl="0" indent="0" algn="l" rtl="0">
              <a:spcBef>
                <a:spcPts val="0"/>
              </a:spcBef>
              <a:spcAft>
                <a:spcPts val="0"/>
              </a:spcAft>
              <a:buNone/>
            </a:pPr>
            <a:r>
              <a:rPr lang="en"/>
              <a:t>Spends Hours</a:t>
            </a:r>
            <a:endParaRPr/>
          </a:p>
          <a:p>
            <a:pPr marL="0" lvl="0" indent="0" algn="l" rtl="0">
              <a:spcBef>
                <a:spcPts val="0"/>
              </a:spcBef>
              <a:spcAft>
                <a:spcPts val="0"/>
              </a:spcAft>
              <a:buNone/>
            </a:pPr>
            <a:endParaRPr/>
          </a:p>
          <a:p>
            <a:pPr marL="0" lvl="0" indent="0" algn="l" rtl="0">
              <a:spcBef>
                <a:spcPts val="0"/>
              </a:spcBef>
              <a:spcAft>
                <a:spcPts val="0"/>
              </a:spcAft>
              <a:buNone/>
            </a:pPr>
            <a:r>
              <a:rPr lang="en"/>
              <a:t>Search for</a:t>
            </a:r>
            <a:endParaRPr/>
          </a:p>
          <a:p>
            <a:pPr marL="0" lvl="0" indent="0" algn="l" rtl="0">
              <a:spcBef>
                <a:spcPts val="0"/>
              </a:spcBef>
              <a:spcAft>
                <a:spcPts val="0"/>
              </a:spcAft>
              <a:buNone/>
            </a:pPr>
            <a:endParaRPr/>
          </a:p>
          <a:p>
            <a:pPr marL="0" lvl="0" indent="0" algn="l" rtl="0">
              <a:spcBef>
                <a:spcPts val="0"/>
              </a:spcBef>
              <a:spcAft>
                <a:spcPts val="0"/>
              </a:spcAft>
              <a:buNone/>
            </a:pPr>
            <a:r>
              <a:rPr lang="en"/>
              <a:t>Ends up spending</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39ad9d1bfa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39ad9d1bfa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Meet Steve with our tool</a:t>
            </a:r>
            <a:endParaRPr/>
          </a:p>
          <a:p>
            <a:pPr marL="0" lvl="0" indent="0" algn="l" rtl="0">
              <a:spcBef>
                <a:spcPts val="0"/>
              </a:spcBef>
              <a:spcAft>
                <a:spcPts val="0"/>
              </a:spcAft>
              <a:buNone/>
            </a:pPr>
            <a:endParaRPr/>
          </a:p>
          <a:p>
            <a:pPr marL="0" lvl="0" indent="0" algn="l" rtl="0">
              <a:spcBef>
                <a:spcPts val="0"/>
              </a:spcBef>
              <a:spcAft>
                <a:spcPts val="0"/>
              </a:spcAft>
              <a:buNone/>
            </a:pPr>
            <a:r>
              <a:rPr lang="en"/>
              <a:t>With our tool</a:t>
            </a:r>
            <a:endParaRPr/>
          </a:p>
          <a:p>
            <a:pPr marL="0" lvl="0" indent="0" algn="l" rtl="0">
              <a:spcBef>
                <a:spcPts val="0"/>
              </a:spcBef>
              <a:spcAft>
                <a:spcPts val="0"/>
              </a:spcAft>
              <a:buNone/>
            </a:pPr>
            <a:endParaRPr/>
          </a:p>
          <a:p>
            <a:pPr marL="0" lvl="0" indent="0" algn="l" rtl="0">
              <a:spcBef>
                <a:spcPts val="0"/>
              </a:spcBef>
              <a:spcAft>
                <a:spcPts val="0"/>
              </a:spcAft>
              <a:buNone/>
            </a:pPr>
            <a:r>
              <a:rPr lang="en"/>
              <a:t>Update and patching</a:t>
            </a:r>
            <a:endParaRPr/>
          </a:p>
          <a:p>
            <a:pPr marL="0" lvl="0" indent="0" algn="l" rtl="0">
              <a:spcBef>
                <a:spcPts val="0"/>
              </a:spcBef>
              <a:spcAft>
                <a:spcPts val="0"/>
              </a:spcAft>
              <a:buNone/>
            </a:pPr>
            <a:endParaRPr/>
          </a:p>
          <a:p>
            <a:pPr marL="0" lvl="0" indent="0" algn="l" rtl="0">
              <a:spcBef>
                <a:spcPts val="0"/>
              </a:spcBef>
              <a:spcAft>
                <a:spcPts val="0"/>
              </a:spcAft>
              <a:buNone/>
            </a:pPr>
            <a:r>
              <a:rPr lang="en"/>
              <a:t>Risk Management Compliance reports</a:t>
            </a:r>
            <a:endParaRPr/>
          </a:p>
          <a:p>
            <a:pPr marL="0" lvl="0" indent="0" algn="l" rtl="0">
              <a:spcBef>
                <a:spcPts val="0"/>
              </a:spcBef>
              <a:spcAft>
                <a:spcPts val="0"/>
              </a:spcAft>
              <a:buNone/>
            </a:pPr>
            <a:endParaRPr/>
          </a:p>
          <a:p>
            <a:pPr marL="0" lvl="0" indent="0" algn="l" rtl="0">
              <a:spcBef>
                <a:spcPts val="0"/>
              </a:spcBef>
              <a:spcAft>
                <a:spcPts val="0"/>
              </a:spcAft>
              <a:buNone/>
            </a:pPr>
            <a:r>
              <a:rPr lang="en"/>
              <a:t>Steve can now focus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7c42d29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7c42d2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377c42d293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377c42d293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our tool is used?</a:t>
            </a:r>
            <a:endParaRPr/>
          </a:p>
          <a:p>
            <a:pPr marL="0" lvl="0" indent="0" algn="l" rtl="0">
              <a:spcBef>
                <a:spcPts val="0"/>
              </a:spcBef>
              <a:spcAft>
                <a:spcPts val="0"/>
              </a:spcAft>
              <a:buNone/>
            </a:pPr>
            <a:endParaRPr/>
          </a:p>
          <a:p>
            <a:pPr marL="0" lvl="0" indent="0" algn="l" rtl="0">
              <a:spcBef>
                <a:spcPts val="0"/>
              </a:spcBef>
              <a:spcAft>
                <a:spcPts val="0"/>
              </a:spcAft>
              <a:buNone/>
            </a:pPr>
            <a:r>
              <a:rPr lang="en"/>
              <a:t>Tool with run on</a:t>
            </a:r>
            <a:endParaRPr/>
          </a:p>
          <a:p>
            <a:pPr marL="0" lvl="0" indent="0" algn="l" rtl="0">
              <a:spcBef>
                <a:spcPts val="0"/>
              </a:spcBef>
              <a:spcAft>
                <a:spcPts val="0"/>
              </a:spcAft>
              <a:buNone/>
            </a:pPr>
            <a:endParaRPr/>
          </a:p>
          <a:p>
            <a:pPr marL="0" lvl="0" indent="0" algn="l" rtl="0">
              <a:spcBef>
                <a:spcPts val="0"/>
              </a:spcBef>
              <a:spcAft>
                <a:spcPts val="0"/>
              </a:spcAft>
              <a:buNone/>
            </a:pPr>
            <a:r>
              <a:rPr lang="en"/>
              <a:t>Deployed in</a:t>
            </a:r>
            <a:endParaRPr/>
          </a:p>
          <a:p>
            <a:pPr marL="0" lvl="0" indent="0" algn="l" rtl="0">
              <a:spcBef>
                <a:spcPts val="0"/>
              </a:spcBef>
              <a:spcAft>
                <a:spcPts val="0"/>
              </a:spcAft>
              <a:buNone/>
            </a:pPr>
            <a:endParaRPr/>
          </a:p>
          <a:p>
            <a:pPr marL="0" lvl="0" indent="0" algn="l" rtl="0">
              <a:spcBef>
                <a:spcPts val="0"/>
              </a:spcBef>
              <a:spcAft>
                <a:spcPts val="0"/>
              </a:spcAft>
              <a:buNone/>
            </a:pPr>
            <a:r>
              <a:rPr lang="en"/>
              <a:t>Integrated into</a:t>
            </a:r>
            <a:endParaRPr/>
          </a:p>
          <a:p>
            <a:pPr marL="0" lvl="0" indent="0" algn="l" rtl="0">
              <a:spcBef>
                <a:spcPts val="0"/>
              </a:spcBef>
              <a:spcAft>
                <a:spcPts val="0"/>
              </a:spcAft>
              <a:buNone/>
            </a:pPr>
            <a:endParaRPr/>
          </a:p>
          <a:p>
            <a:pPr marL="0" lvl="0" indent="0" algn="l" rtl="0">
              <a:spcBef>
                <a:spcPts val="0"/>
              </a:spcBef>
              <a:spcAft>
                <a:spcPts val="0"/>
              </a:spcAft>
              <a:buNone/>
            </a:pPr>
            <a:r>
              <a:rPr lang="en"/>
              <a:t>Potentially Used for laptop checkout where they can use the tool to quickly check and confirm whether or not the laptop is safe to checkout.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377c42d293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377c42d293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37cec8bf1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37cec8bf1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a:t>
            </a:r>
            <a:r>
              <a:rPr lang="en" u="sng">
                <a:solidFill>
                  <a:schemeClr val="hlink"/>
                </a:solidFill>
                <a:hlinkClick r:id="rId3"/>
              </a:rPr>
              <a:t>https://pngtree.com/free-png-vectors/computer-virus</a:t>
            </a:r>
            <a:endParaRPr/>
          </a:p>
          <a:p>
            <a:pPr marL="0" lvl="0" indent="0" algn="l" rtl="0">
              <a:spcBef>
                <a:spcPts val="0"/>
              </a:spcBef>
              <a:spcAft>
                <a:spcPts val="0"/>
              </a:spcAft>
              <a:buNone/>
            </a:pPr>
            <a:r>
              <a:rPr lang="en" u="sng">
                <a:solidFill>
                  <a:schemeClr val="hlink"/>
                </a:solidFill>
                <a:hlinkClick r:id="rId4"/>
              </a:rPr>
              <a:t>https://encrypted-tbn0.gstatic.com/images?q=tbn:ANd9GcSE7cGcgAwkrxoeB63Td70agsPJticrxyVthg&amp;s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4f4d81006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4f4d81006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this CVE list, we created a vector database using Chroma.</a:t>
            </a:r>
            <a:endParaRPr/>
          </a:p>
          <a:p>
            <a:pPr marL="0" lvl="0" indent="0" algn="l" rtl="0">
              <a:spcBef>
                <a:spcPts val="0"/>
              </a:spcBef>
              <a:spcAft>
                <a:spcPts val="0"/>
              </a:spcAft>
              <a:buNone/>
            </a:pPr>
            <a:r>
              <a:rPr lang="en"/>
              <a:t>NEXT</a:t>
            </a:r>
            <a:endParaRPr/>
          </a:p>
          <a:p>
            <a:pPr marL="0" lvl="0" indent="0" algn="l" rtl="0">
              <a:spcBef>
                <a:spcPts val="0"/>
              </a:spcBef>
              <a:spcAft>
                <a:spcPts val="0"/>
              </a:spcAft>
              <a:buNone/>
            </a:pPr>
            <a:r>
              <a:rPr lang="en"/>
              <a:t>A vector database differs from a normal database in that it stores values as vectors instead of in rows and columns. The CVEs in the CVE have sortable metadata, but they also have descriptions that are not easily sorted. Vector databases are primarily used to sort text, images, and videos, so it allows us to use the descriptions as data.</a:t>
            </a:r>
            <a:endParaRPr/>
          </a:p>
          <a:p>
            <a:pPr marL="0" lvl="0" indent="0" algn="l" rtl="0">
              <a:spcBef>
                <a:spcPts val="0"/>
              </a:spcBef>
              <a:spcAft>
                <a:spcPts val="0"/>
              </a:spcAft>
              <a:buNone/>
            </a:pPr>
            <a:r>
              <a:rPr lang="en"/>
              <a:t>NEXT</a:t>
            </a:r>
            <a:endParaRPr/>
          </a:p>
          <a:p>
            <a:pPr marL="0" lvl="0" indent="0" algn="l" rtl="0">
              <a:spcBef>
                <a:spcPts val="0"/>
              </a:spcBef>
              <a:spcAft>
                <a:spcPts val="0"/>
              </a:spcAft>
              <a:buNone/>
            </a:pPr>
            <a:r>
              <a:rPr lang="en"/>
              <a:t>We use the data provided by the target system as a query to the database. Using this data, the database returns a set of CVE entries that are most likely to impact the system given the updates available.</a:t>
            </a:r>
            <a:endParaRPr/>
          </a:p>
          <a:p>
            <a:pPr marL="0" lvl="0" indent="0" algn="l" rtl="0">
              <a:spcBef>
                <a:spcPts val="0"/>
              </a:spcBef>
              <a:spcAft>
                <a:spcPts val="0"/>
              </a:spcAft>
              <a:buNone/>
            </a:pPr>
            <a:r>
              <a:rPr lang="en"/>
              <a:t>NEXT</a:t>
            </a:r>
            <a:endParaRPr/>
          </a:p>
          <a:p>
            <a:pPr marL="0" lvl="0" indent="0" algn="l" rtl="0">
              <a:spcBef>
                <a:spcPts val="0"/>
              </a:spcBef>
              <a:spcAft>
                <a:spcPts val="0"/>
              </a:spcAft>
              <a:buNone/>
            </a:pPr>
            <a:r>
              <a:rPr lang="en"/>
              <a:t>This gives us our desired cve context</a:t>
            </a:r>
            <a:endParaRPr/>
          </a:p>
          <a:p>
            <a:pPr marL="0" lvl="0" indent="0" algn="l" rtl="0">
              <a:spcBef>
                <a:spcPts val="0"/>
              </a:spcBef>
              <a:spcAft>
                <a:spcPts val="0"/>
              </a:spcAft>
              <a:buNone/>
            </a:pPr>
            <a:r>
              <a:rPr lang="en"/>
              <a:t>NEXT</a:t>
            </a:r>
            <a:endParaRPr/>
          </a:p>
          <a:p>
            <a:pPr marL="0" lvl="0" indent="0" algn="l" rtl="0">
              <a:spcBef>
                <a:spcPts val="0"/>
              </a:spcBef>
              <a:spcAft>
                <a:spcPts val="0"/>
              </a:spcAft>
              <a:buNone/>
            </a:pPr>
            <a:r>
              <a:rPr lang="en"/>
              <a:t>And the way that the database determines this context is through a cosine similarity search based on semantics.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server.js"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hyperlink" Target="https://cdn.iconscout.com/icon/free/png-256/free-debian-logo-icon-download-in-svg-png-gif-file-formats--programming-langugae-language-pack-logos-icons-1175231.png" TargetMode="External"/><Relationship Id="rId13" Type="http://schemas.openxmlformats.org/officeDocument/2006/relationships/hyperlink" Target="https://ollama.com/" TargetMode="External"/><Relationship Id="rId3" Type="http://schemas.openxmlformats.org/officeDocument/2006/relationships/hyperlink" Target="https://www.tickettailor.com/events/navalunderseawarfarecenterdivisionkeyport/1180960" TargetMode="External"/><Relationship Id="rId7" Type="http://schemas.openxmlformats.org/officeDocument/2006/relationships/hyperlink" Target="https://www.sysjolt.com/wp-content/uploads/2024/10/windows-11.jpg" TargetMode="External"/><Relationship Id="rId12" Type="http://schemas.openxmlformats.org/officeDocument/2006/relationships/hyperlink" Target="https://www.linkedin.com/pulse/scripting-automation-streamlining-tasks-enhancing-demo-limon/"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news.microsoft.com/windows11-general-availability/" TargetMode="External"/><Relationship Id="rId11" Type="http://schemas.openxmlformats.org/officeDocument/2006/relationships/hyperlink" Target="http://cyberrangepoulsbo.com/" TargetMode="External"/><Relationship Id="rId5" Type="http://schemas.openxmlformats.org/officeDocument/2006/relationships/hyperlink" Target="https://github.com/cveproject" TargetMode="External"/><Relationship Id="rId10" Type="http://schemas.openxmlformats.org/officeDocument/2006/relationships/hyperlink" Target="https://s.namemc.com/3d/skin/body.png?id=7062f2a1551388e8&amp;model=classic&amp;width=308&amp;height=308" TargetMode="External"/><Relationship Id="rId4" Type="http://schemas.openxmlformats.org/officeDocument/2006/relationships/hyperlink" Target="https://cyberhub.sa/posts/290" TargetMode="External"/><Relationship Id="rId9" Type="http://schemas.openxmlformats.org/officeDocument/2006/relationships/hyperlink" Target="https://www.tynker.com/api/v2/mcresources/snapshot?resourceId=64053edb1370c35ba11d1589&amp;v=1&amp;cache=2w" TargetMode="External"/><Relationship Id="rId14" Type="http://schemas.openxmlformats.org/officeDocument/2006/relationships/hyperlink" Target="https://docs.cohere.com/v2/docs/chroma-and-cohere"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AI Risk Management Framework Tool</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Colson Swope, Slate Colebank, Jonathan Ly, Ripken Stork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Artificial Intelligence Model</a:t>
            </a:r>
            <a:endParaRPr/>
          </a:p>
        </p:txBody>
      </p:sp>
      <p:sp>
        <p:nvSpPr>
          <p:cNvPr id="171" name="Google Shape;171;p22"/>
          <p:cNvSpPr txBox="1"/>
          <p:nvPr/>
        </p:nvSpPr>
        <p:spPr>
          <a:xfrm>
            <a:off x="729450" y="2069975"/>
            <a:ext cx="6912300" cy="4482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Retrieval Augmented Generation (RAG) Model Using the Llama large language model.</a:t>
            </a:r>
            <a:endParaRPr sz="1300">
              <a:solidFill>
                <a:schemeClr val="accent1"/>
              </a:solidFill>
              <a:latin typeface="Lato"/>
              <a:ea typeface="Lato"/>
              <a:cs typeface="Lato"/>
              <a:sym typeface="Lato"/>
            </a:endParaRPr>
          </a:p>
        </p:txBody>
      </p:sp>
      <p:grpSp>
        <p:nvGrpSpPr>
          <p:cNvPr id="172" name="Google Shape;172;p22"/>
          <p:cNvGrpSpPr/>
          <p:nvPr/>
        </p:nvGrpSpPr>
        <p:grpSpPr>
          <a:xfrm>
            <a:off x="814155" y="2863725"/>
            <a:ext cx="3435295" cy="1380900"/>
            <a:chOff x="890355" y="2863725"/>
            <a:chExt cx="3435295" cy="1380900"/>
          </a:xfrm>
        </p:grpSpPr>
        <p:sp>
          <p:nvSpPr>
            <p:cNvPr id="173" name="Google Shape;173;p22"/>
            <p:cNvSpPr/>
            <p:nvPr/>
          </p:nvSpPr>
          <p:spPr>
            <a:xfrm>
              <a:off x="890355" y="2863725"/>
              <a:ext cx="1380900" cy="13809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Lato"/>
                  <a:ea typeface="Lato"/>
                  <a:cs typeface="Lato"/>
                  <a:sym typeface="Lato"/>
                </a:rPr>
                <a:t>Vector Database</a:t>
              </a:r>
              <a:endParaRPr>
                <a:latin typeface="Lato"/>
                <a:ea typeface="Lato"/>
                <a:cs typeface="Lato"/>
                <a:sym typeface="Lato"/>
              </a:endParaRPr>
            </a:p>
          </p:txBody>
        </p:sp>
        <p:sp>
          <p:nvSpPr>
            <p:cNvPr id="174" name="Google Shape;174;p22"/>
            <p:cNvSpPr/>
            <p:nvPr/>
          </p:nvSpPr>
          <p:spPr>
            <a:xfrm>
              <a:off x="2944750" y="2863725"/>
              <a:ext cx="1380900" cy="1380900"/>
            </a:xfrm>
            <a:prstGeom prst="roundRect">
              <a:avLst>
                <a:gd name="adj" fmla="val 16667"/>
              </a:avLst>
            </a:prstGeom>
            <a:solidFill>
              <a:srgbClr val="FFF2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Lato"/>
                  <a:ea typeface="Lato"/>
                  <a:cs typeface="Lato"/>
                  <a:sym typeface="Lato"/>
                </a:rPr>
                <a:t>Desired CVE Context</a:t>
              </a:r>
              <a:endParaRPr sz="2000">
                <a:latin typeface="Lato"/>
                <a:ea typeface="Lato"/>
                <a:cs typeface="Lato"/>
                <a:sym typeface="Lato"/>
              </a:endParaRPr>
            </a:p>
          </p:txBody>
        </p:sp>
        <p:cxnSp>
          <p:nvCxnSpPr>
            <p:cNvPr id="175" name="Google Shape;175;p22"/>
            <p:cNvCxnSpPr>
              <a:stCxn id="173" idx="3"/>
              <a:endCxn id="174" idx="1"/>
            </p:cNvCxnSpPr>
            <p:nvPr/>
          </p:nvCxnSpPr>
          <p:spPr>
            <a:xfrm>
              <a:off x="2271255" y="3554175"/>
              <a:ext cx="673500" cy="0"/>
            </a:xfrm>
            <a:prstGeom prst="straightConnector1">
              <a:avLst/>
            </a:prstGeom>
            <a:noFill/>
            <a:ln w="19050" cap="flat" cmpd="sng">
              <a:solidFill>
                <a:schemeClr val="dk2"/>
              </a:solidFill>
              <a:prstDash val="solid"/>
              <a:round/>
              <a:headEnd type="none" w="med" len="med"/>
              <a:tailEnd type="triangle" w="med" len="med"/>
            </a:ln>
          </p:spPr>
        </p:cxnSp>
      </p:grpSp>
      <p:grpSp>
        <p:nvGrpSpPr>
          <p:cNvPr id="176" name="Google Shape;176;p22"/>
          <p:cNvGrpSpPr/>
          <p:nvPr/>
        </p:nvGrpSpPr>
        <p:grpSpPr>
          <a:xfrm>
            <a:off x="358419" y="2718838"/>
            <a:ext cx="2473693" cy="963868"/>
            <a:chOff x="235247" y="2645387"/>
            <a:chExt cx="3544480" cy="1380900"/>
          </a:xfrm>
        </p:grpSpPr>
        <p:sp>
          <p:nvSpPr>
            <p:cNvPr id="177" name="Google Shape;177;p22"/>
            <p:cNvSpPr/>
            <p:nvPr/>
          </p:nvSpPr>
          <p:spPr>
            <a:xfrm>
              <a:off x="235247" y="2645387"/>
              <a:ext cx="1380900" cy="13809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ato"/>
                  <a:ea typeface="Lato"/>
                  <a:cs typeface="Lato"/>
                  <a:sym typeface="Lato"/>
                </a:rPr>
                <a:t>Vector Database</a:t>
              </a:r>
              <a:endParaRPr sz="600">
                <a:latin typeface="Lato"/>
                <a:ea typeface="Lato"/>
                <a:cs typeface="Lato"/>
                <a:sym typeface="Lato"/>
              </a:endParaRPr>
            </a:p>
          </p:txBody>
        </p:sp>
        <p:sp>
          <p:nvSpPr>
            <p:cNvPr id="178" name="Google Shape;178;p22"/>
            <p:cNvSpPr/>
            <p:nvPr/>
          </p:nvSpPr>
          <p:spPr>
            <a:xfrm>
              <a:off x="2398827" y="2645387"/>
              <a:ext cx="1380900" cy="1380900"/>
            </a:xfrm>
            <a:prstGeom prst="roundRect">
              <a:avLst>
                <a:gd name="adj" fmla="val 16667"/>
              </a:avLst>
            </a:prstGeom>
            <a:solidFill>
              <a:srgbClr val="FFF2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ato"/>
                  <a:ea typeface="Lato"/>
                  <a:cs typeface="Lato"/>
                  <a:sym typeface="Lato"/>
                </a:rPr>
                <a:t>Desired CVE Context</a:t>
              </a:r>
              <a:endParaRPr sz="1200">
                <a:latin typeface="Lato"/>
                <a:ea typeface="Lato"/>
                <a:cs typeface="Lato"/>
                <a:sym typeface="Lato"/>
              </a:endParaRPr>
            </a:p>
          </p:txBody>
        </p:sp>
        <p:cxnSp>
          <p:nvCxnSpPr>
            <p:cNvPr id="179" name="Google Shape;179;p22"/>
            <p:cNvCxnSpPr>
              <a:stCxn id="177" idx="3"/>
              <a:endCxn id="178" idx="1"/>
            </p:cNvCxnSpPr>
            <p:nvPr/>
          </p:nvCxnSpPr>
          <p:spPr>
            <a:xfrm>
              <a:off x="1616147" y="3335837"/>
              <a:ext cx="782700" cy="0"/>
            </a:xfrm>
            <a:prstGeom prst="straightConnector1">
              <a:avLst/>
            </a:prstGeom>
            <a:noFill/>
            <a:ln w="19050" cap="flat" cmpd="sng">
              <a:solidFill>
                <a:schemeClr val="dk2"/>
              </a:solidFill>
              <a:prstDash val="solid"/>
              <a:round/>
              <a:headEnd type="none" w="med" len="med"/>
              <a:tailEnd type="triangle" w="med" len="med"/>
            </a:ln>
          </p:spPr>
        </p:cxnSp>
      </p:grpSp>
      <p:sp>
        <p:nvSpPr>
          <p:cNvPr id="180" name="Google Shape;180;p22"/>
          <p:cNvSpPr/>
          <p:nvPr/>
        </p:nvSpPr>
        <p:spPr>
          <a:xfrm>
            <a:off x="3682039" y="3849875"/>
            <a:ext cx="1116000" cy="1116000"/>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Lato"/>
                <a:ea typeface="Lato"/>
                <a:cs typeface="Lato"/>
                <a:sym typeface="Lato"/>
              </a:rPr>
              <a:t>Target System Input</a:t>
            </a:r>
            <a:endParaRPr sz="1600">
              <a:latin typeface="Lato"/>
              <a:ea typeface="Lato"/>
              <a:cs typeface="Lato"/>
              <a:sym typeface="Lato"/>
            </a:endParaRPr>
          </a:p>
        </p:txBody>
      </p:sp>
      <p:cxnSp>
        <p:nvCxnSpPr>
          <p:cNvPr id="181" name="Google Shape;181;p22"/>
          <p:cNvCxnSpPr>
            <a:stCxn id="178" idx="3"/>
            <a:endCxn id="182" idx="1"/>
          </p:cNvCxnSpPr>
          <p:nvPr/>
        </p:nvCxnSpPr>
        <p:spPr>
          <a:xfrm>
            <a:off x="2832111" y="3200772"/>
            <a:ext cx="2541600" cy="228900"/>
          </a:xfrm>
          <a:prstGeom prst="straightConnector1">
            <a:avLst/>
          </a:prstGeom>
          <a:noFill/>
          <a:ln w="19050" cap="flat" cmpd="sng">
            <a:solidFill>
              <a:schemeClr val="dk2"/>
            </a:solidFill>
            <a:prstDash val="solid"/>
            <a:round/>
            <a:headEnd type="none" w="med" len="med"/>
            <a:tailEnd type="triangle" w="med" len="med"/>
          </a:ln>
        </p:spPr>
      </p:cxnSp>
      <p:cxnSp>
        <p:nvCxnSpPr>
          <p:cNvPr id="183" name="Google Shape;183;p22"/>
          <p:cNvCxnSpPr>
            <a:stCxn id="180" idx="0"/>
            <a:endCxn id="182" idx="1"/>
          </p:cNvCxnSpPr>
          <p:nvPr/>
        </p:nvCxnSpPr>
        <p:spPr>
          <a:xfrm rot="10800000" flipH="1">
            <a:off x="4240039" y="3429575"/>
            <a:ext cx="1133700" cy="420300"/>
          </a:xfrm>
          <a:prstGeom prst="straightConnector1">
            <a:avLst/>
          </a:prstGeom>
          <a:noFill/>
          <a:ln w="19050" cap="flat" cmpd="sng">
            <a:solidFill>
              <a:schemeClr val="dk2"/>
            </a:solidFill>
            <a:prstDash val="solid"/>
            <a:round/>
            <a:headEnd type="none" w="med" len="med"/>
            <a:tailEnd type="triangle" w="med" len="med"/>
          </a:ln>
        </p:spPr>
      </p:cxnSp>
      <p:sp>
        <p:nvSpPr>
          <p:cNvPr id="184" name="Google Shape;184;p22"/>
          <p:cNvSpPr/>
          <p:nvPr/>
        </p:nvSpPr>
        <p:spPr>
          <a:xfrm>
            <a:off x="7505050" y="2518166"/>
            <a:ext cx="1440600" cy="1822800"/>
          </a:xfrm>
          <a:prstGeom prst="roundRect">
            <a:avLst>
              <a:gd name="adj" fmla="val 16667"/>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Lato"/>
                <a:ea typeface="Lato"/>
                <a:cs typeface="Lato"/>
                <a:sym typeface="Lato"/>
              </a:rPr>
              <a:t>RMF Style Report</a:t>
            </a:r>
            <a:endParaRPr sz="2000">
              <a:latin typeface="Lato"/>
              <a:ea typeface="Lato"/>
              <a:cs typeface="Lato"/>
              <a:sym typeface="Lato"/>
            </a:endParaRPr>
          </a:p>
        </p:txBody>
      </p:sp>
      <p:grpSp>
        <p:nvGrpSpPr>
          <p:cNvPr id="185" name="Google Shape;185;p22"/>
          <p:cNvGrpSpPr/>
          <p:nvPr/>
        </p:nvGrpSpPr>
        <p:grpSpPr>
          <a:xfrm>
            <a:off x="5373650" y="2518166"/>
            <a:ext cx="1440600" cy="1822800"/>
            <a:chOff x="5754650" y="2518166"/>
            <a:chExt cx="1440600" cy="1822800"/>
          </a:xfrm>
        </p:grpSpPr>
        <p:sp>
          <p:nvSpPr>
            <p:cNvPr id="182" name="Google Shape;182;p22"/>
            <p:cNvSpPr/>
            <p:nvPr/>
          </p:nvSpPr>
          <p:spPr>
            <a:xfrm>
              <a:off x="5754650" y="2518166"/>
              <a:ext cx="1440600" cy="1822800"/>
            </a:xfrm>
            <a:prstGeom prst="roundRect">
              <a:avLst>
                <a:gd name="adj" fmla="val 16667"/>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a:latin typeface="Lato"/>
                <a:ea typeface="Lato"/>
                <a:cs typeface="Lato"/>
                <a:sym typeface="Lato"/>
              </a:endParaRPr>
            </a:p>
            <a:p>
              <a:pPr marL="0" lvl="0" indent="0" algn="ctr" rtl="0">
                <a:spcBef>
                  <a:spcPts val="0"/>
                </a:spcBef>
                <a:spcAft>
                  <a:spcPts val="0"/>
                </a:spcAft>
                <a:buNone/>
              </a:pPr>
              <a:r>
                <a:rPr lang="en" sz="2000">
                  <a:latin typeface="Lato"/>
                  <a:ea typeface="Lato"/>
                  <a:cs typeface="Lato"/>
                  <a:sym typeface="Lato"/>
                </a:rPr>
                <a:t>LLM</a:t>
              </a:r>
              <a:endParaRPr sz="2000">
                <a:latin typeface="Lato"/>
                <a:ea typeface="Lato"/>
                <a:cs typeface="Lato"/>
                <a:sym typeface="Lato"/>
              </a:endParaRPr>
            </a:p>
            <a:p>
              <a:pPr marL="0" lvl="0" indent="0" algn="ctr" rtl="0">
                <a:spcBef>
                  <a:spcPts val="0"/>
                </a:spcBef>
                <a:spcAft>
                  <a:spcPts val="0"/>
                </a:spcAft>
                <a:buNone/>
              </a:pPr>
              <a:endParaRPr sz="2000">
                <a:latin typeface="Lato"/>
                <a:ea typeface="Lato"/>
                <a:cs typeface="Lato"/>
                <a:sym typeface="Lato"/>
              </a:endParaRPr>
            </a:p>
            <a:p>
              <a:pPr marL="0" lvl="0" indent="0" algn="ctr" rtl="0">
                <a:spcBef>
                  <a:spcPts val="0"/>
                </a:spcBef>
                <a:spcAft>
                  <a:spcPts val="0"/>
                </a:spcAft>
                <a:buNone/>
              </a:pPr>
              <a:endParaRPr sz="2000">
                <a:latin typeface="Lato"/>
                <a:ea typeface="Lato"/>
                <a:cs typeface="Lato"/>
                <a:sym typeface="Lato"/>
              </a:endParaRPr>
            </a:p>
            <a:p>
              <a:pPr marL="0" lvl="0" indent="0" algn="ctr" rtl="0">
                <a:spcBef>
                  <a:spcPts val="0"/>
                </a:spcBef>
                <a:spcAft>
                  <a:spcPts val="0"/>
                </a:spcAft>
                <a:buNone/>
              </a:pPr>
              <a:endParaRPr sz="2000">
                <a:latin typeface="Lato"/>
                <a:ea typeface="Lato"/>
                <a:cs typeface="Lato"/>
                <a:sym typeface="Lato"/>
              </a:endParaRPr>
            </a:p>
            <a:p>
              <a:pPr marL="0" lvl="0" indent="0" algn="ctr" rtl="0">
                <a:spcBef>
                  <a:spcPts val="0"/>
                </a:spcBef>
                <a:spcAft>
                  <a:spcPts val="0"/>
                </a:spcAft>
                <a:buNone/>
              </a:pPr>
              <a:endParaRPr sz="2000">
                <a:latin typeface="Lato"/>
                <a:ea typeface="Lato"/>
                <a:cs typeface="Lato"/>
                <a:sym typeface="Lato"/>
              </a:endParaRPr>
            </a:p>
          </p:txBody>
        </p:sp>
        <p:pic>
          <p:nvPicPr>
            <p:cNvPr id="186" name="Google Shape;186;p22"/>
            <p:cNvPicPr preferRelativeResize="0"/>
            <p:nvPr/>
          </p:nvPicPr>
          <p:blipFill rotWithShape="1">
            <a:blip r:embed="rId3">
              <a:alphaModFix/>
            </a:blip>
            <a:srcRect l="27514" t="17457" r="27636"/>
            <a:stretch/>
          </p:blipFill>
          <p:spPr>
            <a:xfrm>
              <a:off x="5962351" y="3210113"/>
              <a:ext cx="1043874" cy="1008575"/>
            </a:xfrm>
            <a:prstGeom prst="rect">
              <a:avLst/>
            </a:prstGeom>
            <a:solidFill>
              <a:srgbClr val="D9EAD3"/>
            </a:solidFill>
            <a:ln w="19050" cap="flat" cmpd="sng">
              <a:solidFill>
                <a:schemeClr val="dk2"/>
              </a:solidFill>
              <a:prstDash val="solid"/>
              <a:round/>
              <a:headEnd type="none" w="sm" len="sm"/>
              <a:tailEnd type="none" w="sm" len="sm"/>
            </a:ln>
          </p:spPr>
        </p:pic>
      </p:grpSp>
      <p:cxnSp>
        <p:nvCxnSpPr>
          <p:cNvPr id="187" name="Google Shape;187;p22"/>
          <p:cNvCxnSpPr>
            <a:stCxn id="182" idx="3"/>
            <a:endCxn id="184" idx="1"/>
          </p:cNvCxnSpPr>
          <p:nvPr/>
        </p:nvCxnSpPr>
        <p:spPr>
          <a:xfrm>
            <a:off x="6814250" y="3429566"/>
            <a:ext cx="690900" cy="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72"/>
                                        </p:tgtEl>
                                      </p:cBhvr>
                                    </p:animEffect>
                                    <p:set>
                                      <p:cBhvr>
                                        <p:cTn id="11" dur="1" fill="hold">
                                          <p:stCondLst>
                                            <p:cond delay="500"/>
                                          </p:stCondLst>
                                        </p:cTn>
                                        <p:tgtEl>
                                          <p:spTgt spid="172"/>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76"/>
                                        </p:tgtEl>
                                        <p:attrNameLst>
                                          <p:attrName>style.visibility</p:attrName>
                                        </p:attrNameLst>
                                      </p:cBhvr>
                                      <p:to>
                                        <p:strVal val="visible"/>
                                      </p:to>
                                    </p:set>
                                    <p:animEffect transition="in" filter="fade">
                                      <p:cBhvr>
                                        <p:cTn id="15" dur="500"/>
                                        <p:tgtEl>
                                          <p:spTgt spid="17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80"/>
                                        </p:tgtEl>
                                        <p:attrNameLst>
                                          <p:attrName>style.visibility</p:attrName>
                                        </p:attrNameLst>
                                      </p:cBhvr>
                                      <p:to>
                                        <p:strVal val="visible"/>
                                      </p:to>
                                    </p:set>
                                    <p:anim calcmode="lin" valueType="num">
                                      <p:cBhvr additive="base">
                                        <p:cTn id="20" dur="1000"/>
                                        <p:tgtEl>
                                          <p:spTgt spid="18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1"/>
                                        </p:tgtEl>
                                        <p:attrNameLst>
                                          <p:attrName>style.visibility</p:attrName>
                                        </p:attrNameLst>
                                      </p:cBhvr>
                                      <p:to>
                                        <p:strVal val="visible"/>
                                      </p:to>
                                    </p:set>
                                    <p:animEffect transition="in" filter="fade">
                                      <p:cBhvr>
                                        <p:cTn id="25" dur="1000"/>
                                        <p:tgtEl>
                                          <p:spTgt spid="181"/>
                                        </p:tgtEl>
                                      </p:cBhvr>
                                    </p:animEffect>
                                  </p:childTnLst>
                                </p:cTn>
                              </p:par>
                              <p:par>
                                <p:cTn id="26" presetID="10" presetClass="entr" presetSubtype="0" fill="hold" nodeType="withEffect">
                                  <p:stCondLst>
                                    <p:cond delay="0"/>
                                  </p:stCondLst>
                                  <p:childTnLst>
                                    <p:set>
                                      <p:cBhvr>
                                        <p:cTn id="27" dur="1" fill="hold">
                                          <p:stCondLst>
                                            <p:cond delay="0"/>
                                          </p:stCondLst>
                                        </p:cTn>
                                        <p:tgtEl>
                                          <p:spTgt spid="183"/>
                                        </p:tgtEl>
                                        <p:attrNameLst>
                                          <p:attrName>style.visibility</p:attrName>
                                        </p:attrNameLst>
                                      </p:cBhvr>
                                      <p:to>
                                        <p:strVal val="visible"/>
                                      </p:to>
                                    </p:set>
                                    <p:animEffect transition="in" filter="fade">
                                      <p:cBhvr>
                                        <p:cTn id="28" dur="1"/>
                                        <p:tgtEl>
                                          <p:spTgt spid="183"/>
                                        </p:tgtEl>
                                      </p:cBhvr>
                                    </p:animEffect>
                                  </p:childTnLst>
                                </p:cTn>
                              </p:par>
                              <p:par>
                                <p:cTn id="29" presetID="10" presetClass="entr" presetSubtype="0" fill="hold" nodeType="withEffect">
                                  <p:stCondLst>
                                    <p:cond delay="0"/>
                                  </p:stCondLst>
                                  <p:childTnLst>
                                    <p:set>
                                      <p:cBhvr>
                                        <p:cTn id="30" dur="1" fill="hold">
                                          <p:stCondLst>
                                            <p:cond delay="0"/>
                                          </p:stCondLst>
                                        </p:cTn>
                                        <p:tgtEl>
                                          <p:spTgt spid="185"/>
                                        </p:tgtEl>
                                        <p:attrNameLst>
                                          <p:attrName>style.visibility</p:attrName>
                                        </p:attrNameLst>
                                      </p:cBhvr>
                                      <p:to>
                                        <p:strVal val="visible"/>
                                      </p:to>
                                    </p:set>
                                    <p:animEffect transition="in" filter="fade">
                                      <p:cBhvr>
                                        <p:cTn id="31" dur="1000"/>
                                        <p:tgtEl>
                                          <p:spTgt spid="185"/>
                                        </p:tgtEl>
                                      </p:cBhvr>
                                    </p:animEffect>
                                  </p:childTnLst>
                                </p:cTn>
                              </p:par>
                            </p:childTnLst>
                          </p:cTn>
                        </p:par>
                      </p:childTnLst>
                    </p:cTn>
                  </p:par>
                  <p:par>
                    <p:cTn id="32" fill="hold">
                      <p:stCondLst>
                        <p:cond delay="indefinite"/>
                      </p:stCondLst>
                      <p:childTnLst>
                        <p:par>
                          <p:cTn id="33" fill="hold">
                            <p:stCondLst>
                              <p:cond delay="0"/>
                            </p:stCondLst>
                            <p:childTnLst>
                              <p:par>
                                <p:cTn id="34" presetID="8" presetClass="emph" presetSubtype="0" fill="hold" nodeType="clickEffect">
                                  <p:stCondLst>
                                    <p:cond delay="0"/>
                                  </p:stCondLst>
                                  <p:childTnLst>
                                    <p:animRot by="-21600000">
                                      <p:cBhvr>
                                        <p:cTn id="35" dur="1000" fill="hold"/>
                                        <p:tgtEl>
                                          <p:spTgt spid="185"/>
                                        </p:tgtEl>
                                        <p:attrNameLst>
                                          <p:attrName>r</p:attrName>
                                        </p:attrNameLst>
                                      </p:cBhvr>
                                    </p:animRo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87"/>
                                        </p:tgtEl>
                                        <p:attrNameLst>
                                          <p:attrName>style.visibility</p:attrName>
                                        </p:attrNameLst>
                                      </p:cBhvr>
                                      <p:to>
                                        <p:strVal val="visible"/>
                                      </p:to>
                                    </p:set>
                                    <p:animEffect transition="in" filter="fade">
                                      <p:cBhvr>
                                        <p:cTn id="39" dur="1000"/>
                                        <p:tgtEl>
                                          <p:spTgt spid="187"/>
                                        </p:tgtEl>
                                      </p:cBhvr>
                                    </p:animEffect>
                                  </p:childTnLst>
                                </p:cTn>
                              </p:par>
                            </p:childTnLst>
                          </p:cTn>
                        </p:par>
                        <p:par>
                          <p:cTn id="40" fill="hold">
                            <p:stCondLst>
                              <p:cond delay="2000"/>
                            </p:stCondLst>
                            <p:childTnLst>
                              <p:par>
                                <p:cTn id="41" presetID="23" presetClass="entr" presetSubtype="16" fill="hold" nodeType="afterEffect">
                                  <p:stCondLst>
                                    <p:cond delay="0"/>
                                  </p:stCondLst>
                                  <p:childTnLst>
                                    <p:set>
                                      <p:cBhvr>
                                        <p:cTn id="42" dur="1" fill="hold">
                                          <p:stCondLst>
                                            <p:cond delay="0"/>
                                          </p:stCondLst>
                                        </p:cTn>
                                        <p:tgtEl>
                                          <p:spTgt spid="184"/>
                                        </p:tgtEl>
                                        <p:attrNameLst>
                                          <p:attrName>style.visibility</p:attrName>
                                        </p:attrNameLst>
                                      </p:cBhvr>
                                      <p:to>
                                        <p:strVal val="visible"/>
                                      </p:to>
                                    </p:set>
                                    <p:anim calcmode="lin" valueType="num">
                                      <p:cBhvr additive="base">
                                        <p:cTn id="43" dur="1000"/>
                                        <p:tgtEl>
                                          <p:spTgt spid="184"/>
                                        </p:tgtEl>
                                        <p:attrNameLst>
                                          <p:attrName>ppt_w</p:attrName>
                                        </p:attrNameLst>
                                      </p:cBhvr>
                                      <p:tavLst>
                                        <p:tav tm="0">
                                          <p:val>
                                            <p:strVal val="0"/>
                                          </p:val>
                                        </p:tav>
                                        <p:tav tm="100000">
                                          <p:val>
                                            <p:strVal val="#ppt_w"/>
                                          </p:val>
                                        </p:tav>
                                      </p:tavLst>
                                    </p:anim>
                                    <p:anim calcmode="lin" valueType="num">
                                      <p:cBhvr additive="base">
                                        <p:cTn id="44" dur="1000"/>
                                        <p:tgtEl>
                                          <p:spTgt spid="18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Advantages of the RAG Architecture</a:t>
            </a:r>
            <a:endParaRPr/>
          </a:p>
        </p:txBody>
      </p:sp>
      <p:sp>
        <p:nvSpPr>
          <p:cNvPr id="193" name="Google Shape;193;p23"/>
          <p:cNvSpPr txBox="1">
            <a:spLocks noGrp="1"/>
          </p:cNvSpPr>
          <p:nvPr>
            <p:ph type="body" idx="1"/>
          </p:nvPr>
        </p:nvSpPr>
        <p:spPr>
          <a:xfrm>
            <a:off x="4572000" y="2078875"/>
            <a:ext cx="3846300" cy="22611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No need to be re-trained on new data or documentation.</a:t>
            </a:r>
            <a:endParaRPr sz="1500"/>
          </a:p>
          <a:p>
            <a:pPr marL="457200" lvl="0" indent="-323850" algn="l" rtl="0">
              <a:spcBef>
                <a:spcPts val="1000"/>
              </a:spcBef>
              <a:spcAft>
                <a:spcPts val="0"/>
              </a:spcAft>
              <a:buSzPts val="1500"/>
              <a:buChar char="●"/>
            </a:pPr>
            <a:r>
              <a:rPr lang="en" sz="1500"/>
              <a:t>Uses provided CVE data as context, able to dynamically asses systems.</a:t>
            </a:r>
            <a:endParaRPr sz="1500"/>
          </a:p>
          <a:p>
            <a:pPr marL="457200" lvl="0" indent="-323850" algn="l" rtl="0">
              <a:spcBef>
                <a:spcPts val="1000"/>
              </a:spcBef>
              <a:spcAft>
                <a:spcPts val="1000"/>
              </a:spcAft>
              <a:buSzPts val="1500"/>
              <a:buChar char="●"/>
            </a:pPr>
            <a:r>
              <a:rPr lang="en" sz="1500"/>
              <a:t>Allows for extremely precise responses based on provided information.</a:t>
            </a:r>
            <a:endParaRPr sz="1500"/>
          </a:p>
        </p:txBody>
      </p:sp>
      <p:sp>
        <p:nvSpPr>
          <p:cNvPr id="194" name="Google Shape;194;p23"/>
          <p:cNvSpPr/>
          <p:nvPr/>
        </p:nvSpPr>
        <p:spPr>
          <a:xfrm>
            <a:off x="2714909" y="2398135"/>
            <a:ext cx="1182300" cy="987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Lato"/>
                <a:ea typeface="Lato"/>
                <a:cs typeface="Lato"/>
                <a:sym typeface="Lato"/>
              </a:rPr>
              <a:t>LLM</a:t>
            </a:r>
            <a:endParaRPr sz="2000">
              <a:latin typeface="Lato"/>
              <a:ea typeface="Lato"/>
              <a:cs typeface="Lato"/>
              <a:sym typeface="Lato"/>
            </a:endParaRPr>
          </a:p>
        </p:txBody>
      </p:sp>
      <p:sp>
        <p:nvSpPr>
          <p:cNvPr id="195" name="Google Shape;195;p23"/>
          <p:cNvSpPr/>
          <p:nvPr/>
        </p:nvSpPr>
        <p:spPr>
          <a:xfrm>
            <a:off x="60500" y="2322576"/>
            <a:ext cx="955800" cy="932100"/>
          </a:xfrm>
          <a:prstGeom prst="vertic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6" name="Google Shape;196;p23"/>
          <p:cNvSpPr/>
          <p:nvPr/>
        </p:nvSpPr>
        <p:spPr>
          <a:xfrm>
            <a:off x="289836" y="2491556"/>
            <a:ext cx="955800" cy="932100"/>
          </a:xfrm>
          <a:prstGeom prst="vertic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7" name="Google Shape;197;p23"/>
          <p:cNvSpPr/>
          <p:nvPr/>
        </p:nvSpPr>
        <p:spPr>
          <a:xfrm>
            <a:off x="519171" y="2660536"/>
            <a:ext cx="955800" cy="932100"/>
          </a:xfrm>
          <a:prstGeom prst="vertic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8" name="Google Shape;198;p23"/>
          <p:cNvCxnSpPr/>
          <p:nvPr/>
        </p:nvCxnSpPr>
        <p:spPr>
          <a:xfrm>
            <a:off x="1726771" y="2918060"/>
            <a:ext cx="697500" cy="0"/>
          </a:xfrm>
          <a:prstGeom prst="straightConnector1">
            <a:avLst/>
          </a:prstGeom>
          <a:noFill/>
          <a:ln w="19050" cap="flat" cmpd="sng">
            <a:solidFill>
              <a:schemeClr val="dk2"/>
            </a:solidFill>
            <a:prstDash val="solid"/>
            <a:round/>
            <a:headEnd type="none" w="med" len="med"/>
            <a:tailEnd type="triangle" w="med" len="med"/>
          </a:ln>
        </p:spPr>
      </p:cxnSp>
      <p:cxnSp>
        <p:nvCxnSpPr>
          <p:cNvPr id="199" name="Google Shape;199;p23"/>
          <p:cNvCxnSpPr/>
          <p:nvPr/>
        </p:nvCxnSpPr>
        <p:spPr>
          <a:xfrm>
            <a:off x="3315547" y="3457454"/>
            <a:ext cx="0" cy="453000"/>
          </a:xfrm>
          <a:prstGeom prst="straightConnector1">
            <a:avLst/>
          </a:prstGeom>
          <a:noFill/>
          <a:ln w="19050" cap="flat" cmpd="sng">
            <a:solidFill>
              <a:schemeClr val="dk2"/>
            </a:solidFill>
            <a:prstDash val="solid"/>
            <a:round/>
            <a:headEnd type="none" w="med" len="med"/>
            <a:tailEnd type="triangle" w="med" len="med"/>
          </a:ln>
        </p:spPr>
      </p:cxnSp>
      <p:sp>
        <p:nvSpPr>
          <p:cNvPr id="200" name="Google Shape;200;p23"/>
          <p:cNvSpPr/>
          <p:nvPr/>
        </p:nvSpPr>
        <p:spPr>
          <a:xfrm>
            <a:off x="2724532" y="3976426"/>
            <a:ext cx="1182300" cy="987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Lato"/>
                <a:ea typeface="Lato"/>
                <a:cs typeface="Lato"/>
                <a:sym typeface="Lato"/>
              </a:rPr>
              <a:t>Output</a:t>
            </a:r>
            <a:endParaRPr sz="2000">
              <a:latin typeface="Lato"/>
              <a:ea typeface="Lato"/>
              <a:cs typeface="Lato"/>
              <a:sym typeface="Lato"/>
            </a:endParaRPr>
          </a:p>
        </p:txBody>
      </p:sp>
      <p:sp>
        <p:nvSpPr>
          <p:cNvPr id="201" name="Google Shape;201;p23"/>
          <p:cNvSpPr txBox="1"/>
          <p:nvPr/>
        </p:nvSpPr>
        <p:spPr>
          <a:xfrm>
            <a:off x="265493" y="2864677"/>
            <a:ext cx="1059300" cy="321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Lato"/>
                <a:ea typeface="Lato"/>
                <a:cs typeface="Lato"/>
                <a:sym typeface="Lato"/>
              </a:rPr>
              <a:t>Documents</a:t>
            </a:r>
            <a:endParaRPr sz="1300">
              <a:latin typeface="Lato"/>
              <a:ea typeface="Lato"/>
              <a:cs typeface="Lato"/>
              <a:sym typeface="Lato"/>
            </a:endParaRPr>
          </a:p>
        </p:txBody>
      </p:sp>
      <p:sp>
        <p:nvSpPr>
          <p:cNvPr id="202" name="Google Shape;202;p23"/>
          <p:cNvSpPr/>
          <p:nvPr/>
        </p:nvSpPr>
        <p:spPr>
          <a:xfrm>
            <a:off x="551366" y="3983508"/>
            <a:ext cx="891600" cy="744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Lato"/>
                <a:ea typeface="Lato"/>
                <a:cs typeface="Lato"/>
                <a:sym typeface="Lato"/>
              </a:rPr>
              <a:t>Query</a:t>
            </a:r>
            <a:endParaRPr sz="1600">
              <a:latin typeface="Lato"/>
              <a:ea typeface="Lato"/>
              <a:cs typeface="Lato"/>
              <a:sym typeface="Lato"/>
            </a:endParaRPr>
          </a:p>
        </p:txBody>
      </p:sp>
      <p:cxnSp>
        <p:nvCxnSpPr>
          <p:cNvPr id="203" name="Google Shape;203;p23"/>
          <p:cNvCxnSpPr/>
          <p:nvPr/>
        </p:nvCxnSpPr>
        <p:spPr>
          <a:xfrm rot="10800000" flipH="1">
            <a:off x="1639576" y="3104059"/>
            <a:ext cx="939900" cy="1181100"/>
          </a:xfrm>
          <a:prstGeom prst="straightConnector1">
            <a:avLst/>
          </a:prstGeom>
          <a:noFill/>
          <a:ln w="19050" cap="flat" cmpd="sng">
            <a:solidFill>
              <a:schemeClr val="dk2"/>
            </a:solidFill>
            <a:prstDash val="solid"/>
            <a:round/>
            <a:headEnd type="none" w="med" len="med"/>
            <a:tailEnd type="triangle" w="med" len="med"/>
          </a:ln>
        </p:spPr>
      </p:cxnSp>
      <p:sp>
        <p:nvSpPr>
          <p:cNvPr id="204" name="Google Shape;204;p23"/>
          <p:cNvSpPr txBox="1"/>
          <p:nvPr/>
        </p:nvSpPr>
        <p:spPr>
          <a:xfrm>
            <a:off x="676275" y="1853850"/>
            <a:ext cx="30189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chemeClr val="accent1"/>
                </a:solidFill>
                <a:latin typeface="Lato"/>
                <a:ea typeface="Lato"/>
                <a:cs typeface="Lato"/>
                <a:sym typeface="Lato"/>
              </a:rPr>
              <a:t>Basic Structure of RAG:</a:t>
            </a:r>
            <a:endParaRPr sz="1800" u="sng">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Risk Management Report</a:t>
            </a:r>
            <a:endParaRPr/>
          </a:p>
        </p:txBody>
      </p:sp>
      <p:sp>
        <p:nvSpPr>
          <p:cNvPr id="210" name="Google Shape;210;p24"/>
          <p:cNvSpPr txBox="1">
            <a:spLocks noGrp="1"/>
          </p:cNvSpPr>
          <p:nvPr>
            <p:ph type="body" idx="1"/>
          </p:nvPr>
        </p:nvSpPr>
        <p:spPr>
          <a:xfrm>
            <a:off x="729450" y="2078875"/>
            <a:ext cx="3624000" cy="22611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0"/>
              </a:spcBef>
              <a:spcAft>
                <a:spcPts val="0"/>
              </a:spcAft>
              <a:buSzPts val="1300"/>
              <a:buChar char="●"/>
            </a:pPr>
            <a:r>
              <a:rPr lang="en"/>
              <a:t>Notify the user of any threats to the system(s).</a:t>
            </a:r>
            <a:endParaRPr/>
          </a:p>
          <a:p>
            <a:pPr marL="457200" lvl="0" indent="-311150" algn="l" rtl="0">
              <a:lnSpc>
                <a:spcPct val="150000"/>
              </a:lnSpc>
              <a:spcBef>
                <a:spcPts val="1000"/>
              </a:spcBef>
              <a:spcAft>
                <a:spcPts val="0"/>
              </a:spcAft>
              <a:buSzPts val="1300"/>
              <a:buChar char="●"/>
            </a:pPr>
            <a:r>
              <a:rPr lang="en"/>
              <a:t>Provide advice to the system admin.</a:t>
            </a:r>
            <a:endParaRPr/>
          </a:p>
          <a:p>
            <a:pPr marL="457200" lvl="0" indent="-311150" algn="l" rtl="0">
              <a:lnSpc>
                <a:spcPct val="150000"/>
              </a:lnSpc>
              <a:spcBef>
                <a:spcPts val="1000"/>
              </a:spcBef>
              <a:spcAft>
                <a:spcPts val="1000"/>
              </a:spcAft>
              <a:buSzPts val="1300"/>
              <a:buChar char="●"/>
            </a:pPr>
            <a:r>
              <a:rPr lang="en"/>
              <a:t>Assess the risk associated with the system patches and version information.</a:t>
            </a:r>
            <a:endParaRPr/>
          </a:p>
        </p:txBody>
      </p:sp>
      <p:pic>
        <p:nvPicPr>
          <p:cNvPr id="211" name="Google Shape;211;p24"/>
          <p:cNvPicPr preferRelativeResize="0"/>
          <p:nvPr/>
        </p:nvPicPr>
        <p:blipFill>
          <a:blip r:embed="rId3">
            <a:alphaModFix/>
          </a:blip>
          <a:stretch>
            <a:fillRect/>
          </a:stretch>
        </p:blipFill>
        <p:spPr>
          <a:xfrm>
            <a:off x="5457888" y="700013"/>
            <a:ext cx="1988425" cy="1988425"/>
          </a:xfrm>
          <a:prstGeom prst="rect">
            <a:avLst/>
          </a:prstGeom>
          <a:noFill/>
          <a:ln>
            <a:noFill/>
          </a:ln>
        </p:spPr>
      </p:pic>
      <p:pic>
        <p:nvPicPr>
          <p:cNvPr id="212" name="Google Shape;212;p24"/>
          <p:cNvPicPr preferRelativeResize="0"/>
          <p:nvPr/>
        </p:nvPicPr>
        <p:blipFill>
          <a:blip r:embed="rId4">
            <a:alphaModFix/>
          </a:blip>
          <a:stretch>
            <a:fillRect/>
          </a:stretch>
        </p:blipFill>
        <p:spPr>
          <a:xfrm>
            <a:off x="4505850" y="2801563"/>
            <a:ext cx="3892511" cy="21895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Scalability</a:t>
            </a:r>
            <a:endParaRPr/>
          </a:p>
        </p:txBody>
      </p:sp>
      <p:sp>
        <p:nvSpPr>
          <p:cNvPr id="218" name="Google Shape;218;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Simple detection method through </a:t>
            </a:r>
            <a:r>
              <a:rPr lang="en">
                <a:solidFill>
                  <a:schemeClr val="hlink"/>
                </a:solidFill>
                <a:uFill>
                  <a:noFill/>
                </a:uFill>
                <a:hlinkClick r:id="rId3"/>
              </a:rPr>
              <a:t>server.js</a:t>
            </a:r>
            <a:r>
              <a:rPr lang="en"/>
              <a:t> node</a:t>
            </a:r>
            <a:endParaRPr/>
          </a:p>
        </p:txBody>
      </p:sp>
      <p:pic>
        <p:nvPicPr>
          <p:cNvPr id="219" name="Google Shape;219;p25" title="maxresdefault.jpg"/>
          <p:cNvPicPr preferRelativeResize="0"/>
          <p:nvPr/>
        </p:nvPicPr>
        <p:blipFill>
          <a:blip r:embed="rId4">
            <a:alphaModFix/>
          </a:blip>
          <a:stretch>
            <a:fillRect/>
          </a:stretch>
        </p:blipFill>
        <p:spPr>
          <a:xfrm>
            <a:off x="2267825" y="2499175"/>
            <a:ext cx="4507050" cy="25352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6"/>
          <p:cNvSpPr txBox="1">
            <a:spLocks noGrp="1"/>
          </p:cNvSpPr>
          <p:nvPr>
            <p:ph type="title"/>
          </p:nvPr>
        </p:nvSpPr>
        <p:spPr>
          <a:xfrm>
            <a:off x="729450" y="6443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Program Overview</a:t>
            </a:r>
            <a:endParaRPr/>
          </a:p>
        </p:txBody>
      </p:sp>
      <p:sp>
        <p:nvSpPr>
          <p:cNvPr id="225" name="Google Shape;225;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Insert placeholder video here demonstrating program functionality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Next Steps</a:t>
            </a:r>
            <a:endParaRPr/>
          </a:p>
        </p:txBody>
      </p:sp>
      <p:sp>
        <p:nvSpPr>
          <p:cNvPr id="231" name="Google Shape;231;p27"/>
          <p:cNvSpPr txBox="1">
            <a:spLocks noGrp="1"/>
          </p:cNvSpPr>
          <p:nvPr>
            <p:ph type="body" idx="1"/>
          </p:nvPr>
        </p:nvSpPr>
        <p:spPr>
          <a:xfrm>
            <a:off x="729450" y="2078875"/>
            <a:ext cx="7688700" cy="2261100"/>
          </a:xfrm>
          <a:prstGeom prst="rect">
            <a:avLst/>
          </a:prstGeom>
        </p:spPr>
        <p:txBody>
          <a:bodyPr spcFirstLastPara="1" wrap="square" lIns="0" tIns="91425" rIns="91425" bIns="91425" anchor="t" anchorCtr="0">
            <a:normAutofit/>
          </a:bodyPr>
          <a:lstStyle/>
          <a:p>
            <a:pPr marL="457200" lvl="0" indent="-311150" algn="l" rtl="0">
              <a:spcBef>
                <a:spcPts val="0"/>
              </a:spcBef>
              <a:spcAft>
                <a:spcPts val="0"/>
              </a:spcAft>
              <a:buSzPts val="1300"/>
              <a:buChar char="●"/>
            </a:pPr>
            <a:r>
              <a:rPr lang="en"/>
              <a:t>Address the CVE Program single point of failure </a:t>
            </a:r>
            <a:endParaRPr/>
          </a:p>
          <a:p>
            <a:pPr marL="457200" lvl="0" indent="0" algn="l" rtl="0">
              <a:spcBef>
                <a:spcPts val="1200"/>
              </a:spcBef>
              <a:spcAft>
                <a:spcPts val="0"/>
              </a:spcAft>
              <a:buNone/>
            </a:pPr>
            <a:endParaRPr/>
          </a:p>
          <a:p>
            <a:pPr marL="457200" lvl="0" indent="-311150" algn="l" rtl="0">
              <a:spcBef>
                <a:spcPts val="1200"/>
              </a:spcBef>
              <a:spcAft>
                <a:spcPts val="0"/>
              </a:spcAft>
              <a:buSzPts val="1300"/>
              <a:buChar char="●"/>
            </a:pPr>
            <a:r>
              <a:rPr lang="en"/>
              <a:t>Implementation of different AI models  </a:t>
            </a:r>
            <a:endParaRPr/>
          </a:p>
          <a:p>
            <a:pPr marL="0" lvl="0" indent="0" algn="l" rtl="0">
              <a:spcBef>
                <a:spcPts val="1200"/>
              </a:spcBef>
              <a:spcAft>
                <a:spcPts val="0"/>
              </a:spcAft>
              <a:buNone/>
            </a:pPr>
            <a:endParaRPr/>
          </a:p>
          <a:p>
            <a:pPr marL="457200" lvl="0" indent="-311150" algn="l" rtl="0">
              <a:spcBef>
                <a:spcPts val="1200"/>
              </a:spcBef>
              <a:spcAft>
                <a:spcPts val="0"/>
              </a:spcAft>
              <a:buSzPts val="1300"/>
              <a:buChar char="●"/>
            </a:pPr>
            <a:r>
              <a:rPr lang="en"/>
              <a:t>Applying RMF to other risk areas </a:t>
            </a:r>
            <a:endParaRPr/>
          </a:p>
        </p:txBody>
      </p:sp>
      <p:pic>
        <p:nvPicPr>
          <p:cNvPr id="232" name="Google Shape;232;p27" descr="Steps on the Cave Hill Trail © Gareth James :: Geograph Ireland"/>
          <p:cNvPicPr preferRelativeResize="0"/>
          <p:nvPr/>
        </p:nvPicPr>
        <p:blipFill>
          <a:blip r:embed="rId3">
            <a:alphaModFix/>
          </a:blip>
          <a:stretch>
            <a:fillRect/>
          </a:stretch>
        </p:blipFill>
        <p:spPr>
          <a:xfrm>
            <a:off x="5217948" y="911475"/>
            <a:ext cx="3085750" cy="4114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Questions?</a:t>
            </a:r>
            <a:endParaRPr/>
          </a:p>
        </p:txBody>
      </p:sp>
      <p:sp>
        <p:nvSpPr>
          <p:cNvPr id="238" name="Google Shape;238;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0" dirty="0">
                <a:latin typeface="Lato"/>
                <a:ea typeface="Lato"/>
                <a:cs typeface="Lato"/>
                <a:sym typeface="Lato"/>
              </a:rPr>
              <a:t>Image Reference</a:t>
            </a:r>
            <a:endParaRPr b="0" dirty="0">
              <a:latin typeface="Lato"/>
              <a:ea typeface="Lato"/>
              <a:cs typeface="Lato"/>
              <a:sym typeface="Lato"/>
            </a:endParaRPr>
          </a:p>
        </p:txBody>
      </p:sp>
      <p:sp>
        <p:nvSpPr>
          <p:cNvPr id="244" name="Google Shape;244;p29"/>
          <p:cNvSpPr txBox="1">
            <a:spLocks noGrp="1"/>
          </p:cNvSpPr>
          <p:nvPr>
            <p:ph type="body" idx="1"/>
          </p:nvPr>
        </p:nvSpPr>
        <p:spPr>
          <a:xfrm>
            <a:off x="729450" y="1778025"/>
            <a:ext cx="7688700" cy="2701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5"/>
              <a:buNone/>
            </a:pPr>
            <a:r>
              <a:rPr lang="en" sz="725"/>
              <a:t>Image on slide 3: </a:t>
            </a:r>
            <a:r>
              <a:rPr lang="en" sz="725" u="sng">
                <a:solidFill>
                  <a:schemeClr val="hlink"/>
                </a:solidFill>
                <a:hlinkClick r:id="rId3"/>
              </a:rPr>
              <a:t>https://www.tickettailor.com/events/navalunderseawarfarecenterdivisionkeyport/1180960</a:t>
            </a:r>
            <a:endParaRPr sz="725"/>
          </a:p>
          <a:p>
            <a:pPr marL="0" lvl="0" indent="0" algn="l" rtl="0">
              <a:lnSpc>
                <a:spcPct val="100000"/>
              </a:lnSpc>
              <a:spcBef>
                <a:spcPts val="1200"/>
              </a:spcBef>
              <a:spcAft>
                <a:spcPts val="0"/>
              </a:spcAft>
              <a:buSzPts val="275"/>
              <a:buNone/>
            </a:pPr>
            <a:r>
              <a:rPr lang="en" sz="725"/>
              <a:t>Image on slide 4:</a:t>
            </a:r>
            <a:br>
              <a:rPr lang="en" sz="725"/>
            </a:br>
            <a:r>
              <a:rPr lang="en" sz="725" u="sng">
                <a:solidFill>
                  <a:schemeClr val="hlink"/>
                </a:solidFill>
                <a:hlinkClick r:id="rId4"/>
              </a:rPr>
              <a:t>https://cyberhub.sa/posts/290</a:t>
            </a:r>
            <a:endParaRPr sz="725"/>
          </a:p>
          <a:p>
            <a:pPr marL="0" lvl="0" indent="0" algn="l" rtl="0">
              <a:lnSpc>
                <a:spcPct val="100000"/>
              </a:lnSpc>
              <a:spcBef>
                <a:spcPts val="1200"/>
              </a:spcBef>
              <a:spcAft>
                <a:spcPts val="0"/>
              </a:spcAft>
              <a:buSzPts val="275"/>
              <a:buNone/>
            </a:pPr>
            <a:r>
              <a:rPr lang="en" sz="725"/>
              <a:t>Image on slide 8: </a:t>
            </a:r>
            <a:br>
              <a:rPr lang="en" sz="725"/>
            </a:br>
            <a:r>
              <a:rPr lang="en" sz="725" u="sng">
                <a:solidFill>
                  <a:schemeClr val="hlink"/>
                </a:solidFill>
                <a:hlinkClick r:id="rId5"/>
              </a:rPr>
              <a:t>https://github.com/cveproject</a:t>
            </a:r>
            <a:endParaRPr sz="725"/>
          </a:p>
          <a:p>
            <a:pPr marL="0" lvl="0" indent="0" algn="l" rtl="0">
              <a:lnSpc>
                <a:spcPct val="100000"/>
              </a:lnSpc>
              <a:spcBef>
                <a:spcPts val="1200"/>
              </a:spcBef>
              <a:spcAft>
                <a:spcPts val="0"/>
              </a:spcAft>
              <a:buSzPts val="275"/>
              <a:buNone/>
            </a:pPr>
            <a:r>
              <a:rPr lang="en" sz="725" u="sng">
                <a:solidFill>
                  <a:schemeClr val="hlink"/>
                </a:solidFill>
                <a:hlinkClick r:id="rId6"/>
              </a:rPr>
              <a:t>https://news.microsoft.com/windows11-general-availability/</a:t>
            </a:r>
            <a:r>
              <a:rPr lang="en" sz="725"/>
              <a:t> </a:t>
            </a:r>
            <a:endParaRPr sz="725"/>
          </a:p>
          <a:p>
            <a:pPr marL="0" lvl="0" indent="0" algn="l" rtl="0">
              <a:lnSpc>
                <a:spcPct val="100000"/>
              </a:lnSpc>
              <a:spcBef>
                <a:spcPts val="1200"/>
              </a:spcBef>
              <a:spcAft>
                <a:spcPts val="0"/>
              </a:spcAft>
              <a:buSzPts val="275"/>
              <a:buNone/>
            </a:pPr>
            <a:r>
              <a:rPr lang="en" sz="725" u="sng">
                <a:solidFill>
                  <a:schemeClr val="hlink"/>
                </a:solidFill>
                <a:hlinkClick r:id="rId7"/>
              </a:rPr>
              <a:t>https://www.sysjolt.com/wp-content/uploads/2024/10/windows-11.jpg</a:t>
            </a:r>
            <a:endParaRPr sz="725"/>
          </a:p>
          <a:p>
            <a:pPr marL="0" lvl="0" indent="0" algn="l" rtl="0">
              <a:lnSpc>
                <a:spcPct val="100000"/>
              </a:lnSpc>
              <a:spcBef>
                <a:spcPts val="1200"/>
              </a:spcBef>
              <a:spcAft>
                <a:spcPts val="0"/>
              </a:spcAft>
              <a:buSzPts val="275"/>
              <a:buNone/>
            </a:pPr>
            <a:r>
              <a:rPr lang="en" sz="725" u="sng">
                <a:solidFill>
                  <a:schemeClr val="hlink"/>
                </a:solidFill>
                <a:hlinkClick r:id="rId8"/>
              </a:rPr>
              <a:t>https://cdn.iconscout.com/icon/free/png-256/free-debian-logo-icon-download-in-svg-png-gif-file-formats--programming-langugae-language-pack-logos-icons-1175231.png</a:t>
            </a:r>
            <a:endParaRPr sz="725"/>
          </a:p>
          <a:p>
            <a:pPr marL="0" lvl="0" indent="0" algn="l" rtl="0">
              <a:lnSpc>
                <a:spcPct val="100000"/>
              </a:lnSpc>
              <a:spcBef>
                <a:spcPts val="1200"/>
              </a:spcBef>
              <a:spcAft>
                <a:spcPts val="0"/>
              </a:spcAft>
              <a:buSzPts val="275"/>
              <a:buNone/>
            </a:pPr>
            <a:r>
              <a:rPr lang="en" sz="725" u="sng">
                <a:solidFill>
                  <a:schemeClr val="hlink"/>
                </a:solidFill>
                <a:hlinkClick r:id="rId9"/>
              </a:rPr>
              <a:t>https://www.tynker.com/api/v2/mcresources/snapshot?resourceId=64053edb1370c35ba11d1589&amp;v=1&amp;cache=2w</a:t>
            </a:r>
            <a:endParaRPr sz="725"/>
          </a:p>
          <a:p>
            <a:pPr marL="0" lvl="0" indent="0" algn="l" rtl="0">
              <a:lnSpc>
                <a:spcPct val="100000"/>
              </a:lnSpc>
              <a:spcBef>
                <a:spcPts val="1200"/>
              </a:spcBef>
              <a:spcAft>
                <a:spcPts val="0"/>
              </a:spcAft>
              <a:buSzPts val="275"/>
              <a:buNone/>
            </a:pPr>
            <a:r>
              <a:rPr lang="en" sz="725" u="sng">
                <a:solidFill>
                  <a:schemeClr val="hlink"/>
                </a:solidFill>
                <a:hlinkClick r:id="rId10"/>
              </a:rPr>
              <a:t>https://s.namemc.com/3d/skin/body.png?id=7062f2a1551388e8&amp;model=classic&amp;width=308&amp;height=308</a:t>
            </a:r>
            <a:r>
              <a:rPr lang="en" sz="725"/>
              <a:t> </a:t>
            </a:r>
            <a:endParaRPr sz="725"/>
          </a:p>
          <a:p>
            <a:pPr marL="0" lvl="0" indent="0" algn="l" rtl="0">
              <a:lnSpc>
                <a:spcPct val="100000"/>
              </a:lnSpc>
              <a:spcBef>
                <a:spcPts val="1200"/>
              </a:spcBef>
              <a:spcAft>
                <a:spcPts val="0"/>
              </a:spcAft>
              <a:buSzPts val="275"/>
              <a:buNone/>
            </a:pPr>
            <a:r>
              <a:rPr lang="en" sz="725" u="sng">
                <a:solidFill>
                  <a:schemeClr val="hlink"/>
                </a:solidFill>
                <a:hlinkClick r:id="rId11"/>
              </a:rPr>
              <a:t>http://cyberrangepoulsbo.com/</a:t>
            </a:r>
            <a:endParaRPr sz="725"/>
          </a:p>
          <a:p>
            <a:pPr marL="0" lvl="0" indent="0" algn="l" rtl="0">
              <a:lnSpc>
                <a:spcPct val="100000"/>
              </a:lnSpc>
              <a:spcBef>
                <a:spcPts val="1200"/>
              </a:spcBef>
              <a:spcAft>
                <a:spcPts val="0"/>
              </a:spcAft>
              <a:buSzPts val="275"/>
              <a:buNone/>
            </a:pPr>
            <a:r>
              <a:rPr lang="en" sz="725" u="sng">
                <a:solidFill>
                  <a:schemeClr val="hlink"/>
                </a:solidFill>
                <a:hlinkClick r:id="rId12"/>
              </a:rPr>
              <a:t>https://www.linkedin.com/pulse/scripting-automation-streamlining-tasks-enhancing-demo-limon/</a:t>
            </a:r>
            <a:endParaRPr sz="725"/>
          </a:p>
          <a:p>
            <a:pPr marL="0" lvl="0" indent="0" algn="l" rtl="0">
              <a:lnSpc>
                <a:spcPct val="100000"/>
              </a:lnSpc>
              <a:spcBef>
                <a:spcPts val="1200"/>
              </a:spcBef>
              <a:spcAft>
                <a:spcPts val="0"/>
              </a:spcAft>
              <a:buSzPts val="275"/>
              <a:buNone/>
            </a:pPr>
            <a:r>
              <a:rPr lang="en" sz="725" u="sng">
                <a:solidFill>
                  <a:schemeClr val="hlink"/>
                </a:solidFill>
                <a:hlinkClick r:id="rId13"/>
              </a:rPr>
              <a:t>https://ollama.com/</a:t>
            </a:r>
            <a:endParaRPr sz="725"/>
          </a:p>
          <a:p>
            <a:pPr marL="0" lvl="0" indent="0" algn="l" rtl="0">
              <a:lnSpc>
                <a:spcPct val="100000"/>
              </a:lnSpc>
              <a:spcBef>
                <a:spcPts val="1200"/>
              </a:spcBef>
              <a:spcAft>
                <a:spcPts val="0"/>
              </a:spcAft>
              <a:buSzPts val="275"/>
              <a:buNone/>
            </a:pPr>
            <a:r>
              <a:rPr lang="en" sz="725" u="sng">
                <a:solidFill>
                  <a:schemeClr val="hlink"/>
                </a:solidFill>
                <a:hlinkClick r:id="rId14"/>
              </a:rPr>
              <a:t>https://docs.cohere.com/v2/docs/chroma-and-cohere</a:t>
            </a:r>
            <a:endParaRPr sz="725"/>
          </a:p>
          <a:p>
            <a:pPr marL="0" lvl="0" indent="0" algn="l" rtl="0">
              <a:lnSpc>
                <a:spcPct val="100000"/>
              </a:lnSpc>
              <a:spcBef>
                <a:spcPts val="1200"/>
              </a:spcBef>
              <a:spcAft>
                <a:spcPts val="0"/>
              </a:spcAft>
              <a:buSzPts val="275"/>
              <a:buNone/>
            </a:pPr>
            <a:endParaRPr sz="725"/>
          </a:p>
          <a:p>
            <a:pPr marL="0" lvl="0" indent="0" algn="l" rtl="0">
              <a:lnSpc>
                <a:spcPct val="100000"/>
              </a:lnSpc>
              <a:spcBef>
                <a:spcPts val="1200"/>
              </a:spcBef>
              <a:spcAft>
                <a:spcPts val="0"/>
              </a:spcAft>
              <a:buSzPts val="275"/>
              <a:buNone/>
            </a:pPr>
            <a:endParaRPr sz="725"/>
          </a:p>
          <a:p>
            <a:pPr marL="0" lvl="0" indent="0" algn="l" rtl="0">
              <a:lnSpc>
                <a:spcPct val="100000"/>
              </a:lnSpc>
              <a:spcBef>
                <a:spcPts val="1200"/>
              </a:spcBef>
              <a:spcAft>
                <a:spcPts val="0"/>
              </a:spcAft>
              <a:buSzPts val="275"/>
              <a:buNone/>
            </a:pPr>
            <a:endParaRPr sz="725"/>
          </a:p>
          <a:p>
            <a:pPr marL="0" lvl="0" indent="0" algn="l" rtl="0">
              <a:lnSpc>
                <a:spcPct val="100000"/>
              </a:lnSpc>
              <a:spcBef>
                <a:spcPts val="1200"/>
              </a:spcBef>
              <a:spcAft>
                <a:spcPts val="0"/>
              </a:spcAft>
              <a:buSzPts val="275"/>
              <a:buNone/>
            </a:pPr>
            <a:endParaRPr sz="725"/>
          </a:p>
          <a:p>
            <a:pPr marL="0" lvl="0" indent="0" algn="l" rtl="0">
              <a:lnSpc>
                <a:spcPct val="100000"/>
              </a:lnSpc>
              <a:spcBef>
                <a:spcPts val="1200"/>
              </a:spcBef>
              <a:spcAft>
                <a:spcPts val="0"/>
              </a:spcAft>
              <a:buSzPts val="275"/>
              <a:buNone/>
            </a:pPr>
            <a:endParaRPr sz="725"/>
          </a:p>
          <a:p>
            <a:pPr marL="0" lvl="0" indent="0" algn="l" rtl="0">
              <a:lnSpc>
                <a:spcPct val="100000"/>
              </a:lnSpc>
              <a:spcBef>
                <a:spcPts val="1200"/>
              </a:spcBef>
              <a:spcAft>
                <a:spcPts val="0"/>
              </a:spcAft>
              <a:buSzPts val="275"/>
              <a:buNone/>
            </a:pPr>
            <a:endParaRPr sz="725"/>
          </a:p>
          <a:p>
            <a:pPr marL="0" lvl="0" indent="0" algn="l" rtl="0">
              <a:lnSpc>
                <a:spcPct val="100000"/>
              </a:lnSpc>
              <a:spcBef>
                <a:spcPts val="1200"/>
              </a:spcBef>
              <a:spcAft>
                <a:spcPts val="0"/>
              </a:spcAft>
              <a:buSzPts val="275"/>
              <a:buNone/>
            </a:pPr>
            <a:endParaRPr sz="725"/>
          </a:p>
          <a:p>
            <a:pPr marL="0" lvl="0" indent="0" algn="l" rtl="0">
              <a:lnSpc>
                <a:spcPct val="100000"/>
              </a:lnSpc>
              <a:spcBef>
                <a:spcPts val="1200"/>
              </a:spcBef>
              <a:spcAft>
                <a:spcPts val="0"/>
              </a:spcAft>
              <a:buSzPts val="275"/>
              <a:buNone/>
            </a:pPr>
            <a:endParaRPr sz="725"/>
          </a:p>
          <a:p>
            <a:pPr marL="0" lvl="0" indent="0" algn="l" rtl="0">
              <a:lnSpc>
                <a:spcPct val="100000"/>
              </a:lnSpc>
              <a:spcBef>
                <a:spcPts val="1200"/>
              </a:spcBef>
              <a:spcAft>
                <a:spcPts val="0"/>
              </a:spcAft>
              <a:buSzPts val="275"/>
              <a:buNone/>
            </a:pPr>
            <a:endParaRPr sz="725"/>
          </a:p>
          <a:p>
            <a:pPr marL="457200" lvl="0" indent="0" algn="l" rtl="0">
              <a:lnSpc>
                <a:spcPct val="100000"/>
              </a:lnSpc>
              <a:spcBef>
                <a:spcPts val="1200"/>
              </a:spcBef>
              <a:spcAft>
                <a:spcPts val="1200"/>
              </a:spcAft>
              <a:buSzPts val="275"/>
              <a:buNone/>
            </a:pPr>
            <a:endParaRPr sz="725"/>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Image Reference </a:t>
            </a:r>
            <a:endParaRPr/>
          </a:p>
        </p:txBody>
      </p:sp>
      <p:sp>
        <p:nvSpPr>
          <p:cNvPr id="250" name="Google Shape;250;p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https://www.ip-performance.co.uk/wp-content/uploads/2020/12/NIST-logo-v2.png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Image Reference</a:t>
            </a:r>
            <a:endParaRPr/>
          </a:p>
        </p:txBody>
      </p:sp>
      <p:sp>
        <p:nvSpPr>
          <p:cNvPr id="256" name="Google Shape;256;p3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32500"/>
          </a:bodyPr>
          <a:lstStyle/>
          <a:p>
            <a:pPr marL="0" lvl="0" indent="0" algn="l" rtl="0">
              <a:spcBef>
                <a:spcPts val="0"/>
              </a:spcBef>
              <a:spcAft>
                <a:spcPts val="1200"/>
              </a:spcAft>
              <a:buNone/>
            </a:pPr>
            <a:r>
              <a:rPr lang="en"/>
              <a:t>data:image/jpeg;base64,/9j/4AAQSkZJRgABAQAAAQABAAD/2wCEAAkGBxAPDxUQEBAPEBUWDxAQEBUPDxAVFRUVGBUWFhUXFRUYHSggGBolHRUVITEhJSkrLi4uFx8zODMsNygtLisBCgoKDg0OGxAQGy0lHyIrLSsrLS0tLS0tLi0tLS0tLS0tLS0tLS8tLS0tLS0tLS0tLS0tLS0vLS0tLS0tLS0tLf/AABEIAMIBAwMBIgACEQEDEQH/xAAcAAACAgMBAQAAAAAAAAAAAAAAAQIFAwQGBwj/xABBEAABBAADBQUFBQUGBwAAAAABAAIDEQQSIQUxQVFhBiJxgZETMqGxwQcjQnLwFFKS0eEzQ2KCssIWJDRjc6Lx/8QAGQEBAAMBAQAAAAAAAAAAAAAAAAIDBAEF/8QAKREBAQEAAgEEAQMDBQAAAAAAAAECAxEhBBIxQVEyYXETIjMjQoGR0f/aAAwDAQACEQMRAD8A9HCYQpBAITTCBITQgSE0kCQmkgiUipFRKCJSKkolBEpFBKiSgEkIQFITSQJIhSKSCCFJJBGklIpUgiUUpIQQISpTpIhBCkqWSkighSFKkILRSSUqQCEJoBCE0EUJpIEUlIpIEolSKgUESVrYrFMiaXyPaxo3ueQAPMqG1MczDxPmkNNa0k8zyA6k6LxTtF2hmxshdI7ugnIxp7rB9T1Qej43t/gmGmGSbrGwBv8AE4hVsn2kR33cO7/NKB8A0/NeYPl6/rxUoXG/eHmUHreE7eQPIDopG3+6Wu/krvZ+3MPOcsb+9wa4UT4c/DevG8OMwrNlcNRp/uWzh3lrgXkmjoQTY16fRB7baa5jsttwzfdPzEgEhxN6aaE8fFdKCgaEIQJJNCCKFJJBFBCdIpAqSUkkEaRSlSVII0hSpCCyTQE0AmkmEAhCECKE0kCSKkkUESsbishWCZ4aCTuAJPkg8t+1HbZklGFY6mx96SuLyNB5A/ErgXkDQeJ/XNZ9q4l08z36lz5HOrq4k18V1GxOyYDA6ay4i64BR1qZ+U8Yu74ceyFzhud6LNhtnPJBIPgBXqvRY9jsGmUeis8Fs1g0yj0VN52mel/dxGB2PLIAWtsgbyKHhzWafY88Yt8d1qL3eq9M2dA0aUrIwNIogEcbC5Oa13Xp8x4ica5jw9uZgBBFE8N9bjV1r816b2P20cXDbqzAlpqta+RXNdu+zJiuaFpym7rh08FD7K5/vJWXpkDgDvu6NevyV81Ky6zc3p6UE0gmpIEhCECQmhAkk0IEkpIQRpOkJoI0hSSQWCaE0AhCYQCEIQCSEIEkmkgiVpbUjLoZGtNExPAPIlporeUHBB4T2a2UXYohw906g8PJehBlCgtRmDbDtHENbVOYJW0b/F3x6la20MNJK899wDaoMrTqSdPJZ+Sd1t4fGVxE2ytnIQuYix2IgdUjS9vBzauuq6KHaLZGjrVKi46as67WOHfTlah2m5c8/FCKjRJqzS2cJPNiD3wxkf7peQSf8RAU85/KHJfwtMVA2eJzdCCCNCCvPOw+yzHjpTWjWObfAEu/oV6PhoGxO90MDq1a4uZfC7AIJ8K62qTYcDYy59G5pXkf5bq+Q0Nb/irs2Z+WXebqeFwAmhCuZSSTQgEIQgSE0IIoTpCBJpoQJJNCDeUlFNA0IQgaEkIBCEkAUkFJAJIQg4PaUbopyQ18jmumADS0HIcrr7xFiw3TqseOhkawtj1PE/Mq+2phqxWfgWfOh/tVbi651wvn1vh5/wBBls68PRl93n8xQROd+0OhzPaxsZcJJGuIc4NBA3ULOlDVYsBiJC+ms0vUZtxN7r50VZzUAR7ThuBBPoNVHY+DGbNVWarS63WevyXLrx8JZxZfls7WxT2hoy1vPvCy4BtA9BmJq+CfZqSV2JeJA98Xsz7MtIbTqFUdCDfkumxeyo5483dDgN5GngeXj81qYSBsbqDXsPKnEeRbYSWw1ma+15HhS3DO9q7M4RuOh3bzvVbs2J3sx7RwdIMRJmytyjSMMprbJAFN48VdYSNz204FrdCQd7q3Do34npx1JYMj3dSSK6myfEn5BT9vfUU++Sat+fokJIWhiCEIQCEIQCEJoEhCEAhNCBITQg3AmophBJCSEDQkhAFK0FRJQMqJKRKiXIJEpArUxW0IYtJJY2HgHvaD5DeuX2p9oOHiJayOWRwsAnK1pPmb+C52sxxb38R1O1Ig6PNxbr5HRc7MBvXLDt9iZZWNd7KONz2h4YzXKSAbc4n4UuoxAVHLW3i49Y8aVu0pC1hrQnQLHgcUxmVou6F3e/xO/VR2hJbw0cBawx4X2hsFx5ZWON+Giqn7tFvnqPRNmub7ENLSbAJohVGzpHxyGKSzR7pPEcFHY0z4mH2jsrQPeMbgK467uS3sdOyRjJoyyQDXMwggjjqFO+Z3PpX31qy/boMO/RV2KPfPitrAuDmAjd+v6LlY+1MD3HPbBdtdq4EHw1CtxWTXFvfftnfS7QsOGxLJW5o3B45j68lktWs1ll6qSSSEcSQkhA00kwgSEFCBoQhAIQhBs2pBY7UrQTtFqNotBJCVoQBUHFMlaO1MezDxOkcRoDlBNZnVo0dSjslt6jJjMWyFhfI4NaOJ+QHErz3tD21lcS2AmNgAOnvmt5zDd4DkqTbe3JcQcz3XV0BoBzAHBUEk+o5cPA6fNV29vU4vS5xO9eas8Riy4+0JL82rnGieuu8k7/NV2LIGY0D33Vu5/wD1azpnBpGndI4C/VYpZDVcN6NDZZWUHwvQHeAeV8eFcF6PsbarcRC1/EU2QaWHDffz815U2YgEaabrH1W3s/assDxIw/mB3OHVR3n3RVfLttq53kujF263DTUXVa/JWOxmxta0xSS4Z3FmXMw03XuEaaCgRXyVbsjaUeKBLe678THVoeh4+O9WEEDmuGorrSr76nSMzm/LpsNBE+MtxGIdiW27uGOm6WRY1vUBa2x9lSjEzSkGCF2bJD3dQa1LRoOnisuycLbhZB9BvXQyRAAN4nly5ldlnSO5M/Chm2kcPgbJpzs7I/4XU70Frgti0YgDuaKFgbrA/qtztvtoSSObGe40GGOuJ/G7zOng0c1V4Gb2UDST+MNOg3H9Wu5nUb/T468/nz/428HjXhznse5gzUMji086sVy+KvcJ2rfHQlaH61e52/fYFHT9cVwWGxhY90TtO8S3xWcY5xbWg1t2g0pS7sc5OPHJ+qPVcBtyCd2VjyHfuvFH13H1VmCvINlY/KHSUCS8Rxjjpq4+WnqvSdk7bjmAB7j91G68irJr8vM9R6O5nux3Z9/st0wogpqTAkhJNAIQkgkhJMIBCLTQZLTtYrUrQZLTtY7TtBkBRagCnaAcV5/9ou0bc2Afh7zvzEaeg+a7rEzBjC9xoNaXHwGq8e2zijNM+Q73OLt+7kPLco6rb6Lj71dX6U0jrNbj14rUmaQaO7eFZmCxqFilg0o6jgeIPVQj07i2NB4sOPNh9R/QhZJodPJQd3czOgrzcAtqU95w5NC7XcTtWsjt1c22oZKNFbEPvt/zBKZu/oUR9sZNmYp2HlDuG53Vq7r9mxEjRJE8OYTx3gfVcHKAa6gLp+yPaARNOHm9y+44/hPI9Pkobn3FW+Lv4dJsb9sMmU5W6DUmx6dFudp+0RgaYInlziynvO8Dca6qr2n2jjgsMIc8igAdB4nguKxWNMr7e7e7vH6dFCd1zi4p33UsZITTqtt5QPmt2UXhWtB32QtbFRnIQN28V8FllfUcfKiFNvn2qcW4vAk3OHdf4jj5pNxNjwaXO8twW5h9mSzSEQsLgdH7g0dSTu+a67s/2Oii70xEzjVivuxx3H3vPTol1Iz731VRsXZk0kUTo2f3b3Z3EBtucbq957rdyshs7FYUe0lY5jA23SNIePAFu4+K6SbEtD8jRZG/k3kF0eyHZ2Vo7Tcq5yW3pXfUazO1NsHbnt+44U4AakiyauiOdfNXoK0MT2ehcSWtdA4uzEx92zzW3HG5gAcc1aXxI6671fnc+3nc+M6vu4/+mVNRBTCsZDQkhA0wophA0ItJAAqVqAKdoJ2i1G0WgyAp2sYKx4mbKOq5b1O3cy29Rh2hleMjhmF2Qdx5Ajj4LWZhozpkZ/C1Ru1twNWLe/dXpY4/bnprSbBwsg70Efi0ZT6tpUG2exHdL8M4nj7N9Wfyu+h9V2sTFmyaKeOz+trF8V897YiySNBFHNlIIoinA0Vje/713UBdb9qeADMTFMP7z2mbxbl187XFyH7y1c145JvvURZ74/MfopTe8VGTQ31WSYaomVW2ljBKmFGRCmX3X6+Kk51tbpxI08FgiNtI5FEcmmvAgo523YsTQAB6Udx/kut2bsP2zGOlBa2iWtGhcOp4D4rhptF3kXbfNh2hsI9o0AW49wECrDRqfh5qO5fp2718R0B9jhoM0jmQMbuvQXyA4nwsrTO2jJGP2dpaHXTnjvVzA4X1Xm+1MbLipQ6V7nkmtToPygaNHgrz/iFwkjjaxjQXNjcSTu0aK/drzVd41Nx4dJG7LTd5OvM9Sf5ro+zk5a8EurouZgZkBJ8yd5K28FNJmstyCxWtkjqOCr6U/Ph6JiWEb3eQWuWg7rUMHK2SPO52tWVkZiGAGlf3Ky2WeE2wBwqxfBa5FaHRY2Y2pARqLorexTA4Z268/BTxr6V8mL8tVCSFaoMJqKaBpJ2hBjtSBWK1K0GS0WoWnaCdqtnlzO+S2cVLlb46Kta6ys3Pvrw2elx/ubcMdlWEMarY8SBuFregxreIIWXLZqfhZxRoxJoJQzNIsEHzWKd9la8TvxGPd681519q0X3cDuT5R6hp+hXmkp1Xrv2mYbPgc37krXeRDm/ULyCTerdNHpNf6f8Aym/VT3hY2LNG0nQC/BRbOyAUJVsmF3I+iwyt0R3uVpRPpynK2jY3FYT7yzsNij5KSuX6N2oSw02U6pxjglIziuO/uzRinX5rBKbKyt3Lb2Dsw4rExw6054Dvy73H0BSOavUei7F2G/8AY4Zbc6QxZnh7iSAbc3LfHKQPIKuj2ywuywskmIOriDHG08i5wsnwaV6FGABQ0AFBUO3dh5nGaId46vaPxdR16Lm+OfMeZx8/d601G7fkDcoawep0WGfaz3tyl2X8ugVcVies97aZIutn7RNi12GzMRmFLzXBz07KfELrNk4vckvVc1O46PFYct7zRY5DgtZjwdy3cPiw4apT4Ie+xac6Y94aqYKhakFYpO0JIQYLTtYwVK0E7TtY7SLqCDUxstnwWo2RE7rKxUsHJe69Pjntz02mPWVr1psKyNequlvbcbIRuJHgsjMa9v8Ai8VqByYcpZ1rPwhrM1PMR2+84nCyQhhBc0AEkUCCDr6Lzt3YfEk+9EPN38l6OXLG5ys/q7MZmJ1lwkPYZ3452j8rCfiStl3ZZkQ/tJCLF0QDy7pG4+q6t8iq9p4im8T3huHVdzvVrnLf7bGvs7s417tJpdC1xEhY4FuYW33eSsdsdio8ScwcYSG0AxrcviRQs+iw7OnMTxqDmqi3UVxs8KNDXmF1eDxQcNVZu2XqKOHx/dPl5LtbsDjYjcbWzt/7ZAd5sd9CVz2IwkkRyysfGeT2lp9CvoRrQVr4nDtd3XAOHJzQR6FJu/bROV4FXFMtteu47slgZDrA1h5xEx/BunwXJdqeyLcGxs8UjpIzJkIfWdpIJGo0IIaeHAb1KalX53K5Nsdr0D7NtlZc+IcOHs2eervp6lcts/BZq0Xq2x8H7CBkfGrd4nU/y8lZlT6zXt4+vy3wpJBCm8lVbX2Q2bvspr/g7x69VyOIiLSWuBBGhBXoRVRt7Zntm5mDvgfxDl48lVvHfmL+Ll68X4cHIcrgRzV5s7E0RqqfEs+az4d1LO2O2weIOivsHibC47Zk9tV9gJqKlm9Ibz3G3iW049dQsdraxQtocOG/wP6+K0rWqXww6nVTtCx5kLqLACnaxByYcgyWseIfTSeiMyhLq0jmKXL8Oy9VW+0tRLlrtBBPik+cblhsep22Q4pscVrxvtbMa506yNcVNpKbGqRjSZtLqSeUTIoErM2FcP2x2hK2V0ccj2tbTSGuqzQJsjXirZw1XnkmtdR0mOx0MX9pIxnRzgCfAbyucx3aDDuIawudqNQ0gDXfrquKcdb4neSpNKnOKRdMS+K7WTa1NFPcQHtcRzAsHU6Hffkuh2bjw5ocHZgQCCCvLFYbN2pJhzbdWn3mkmj1HI9V3We3M+n9ub1XsEOMNWCrCCdsg13rznZfaqJxANxk8H7v4h9aXUYHHNJ0Pjqq+ulVzftfshLjVbuPRV3brDVs57Q0GnQu4d052gketeavcA/7uxqVW9qtcJiOPcFfAqeZ0jnX98/lyfZfZLS4PI0aA7xJ3fJdcqvs2PuL5n5AK0tX5+FPq93XLZ+DtStQRa6ypKJRaVoOc7RbIu5WDfq8D/V/NUMLF6CqvFbFjeczbjPTd6KrfH35jRx83U60pcE/KrzBTaKvk2RK3dlf4Gj8VPDxSg0Y3qm4s+micmb9ujE33Z8PqtYuWKB7stOFa7r4Ic5aMTwx8tl14TzIWAuQpqyCaEIEmhCCvxQ75/Laqnb/ADQhZN/qr0eP9EZod63IUIUKm3GqaELTxfDH6j9RheY9oz99J/55P9SEKypek/Vf4c6/em1CFFvyksh4IQuL4iF2Wz3kTiiRbGk0d501KEKG1fI9O2I45Bqd60u1p/5Ob8rB/wCwCELk+IxT/I1ezn/TN8T9FZoQr58M3qP8uv5CEIXVIKSEIBIoQgRUXIQgxOWMoQggUkIQf//Z</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NIST Risk Management Framework (RMF)  </a:t>
            </a:r>
            <a:endParaRPr/>
          </a:p>
        </p:txBody>
      </p:sp>
      <p:sp>
        <p:nvSpPr>
          <p:cNvPr id="93" name="Google Shape;93;p14"/>
          <p:cNvSpPr txBox="1">
            <a:spLocks noGrp="1"/>
          </p:cNvSpPr>
          <p:nvPr>
            <p:ph type="body" idx="1"/>
          </p:nvPr>
        </p:nvSpPr>
        <p:spPr>
          <a:xfrm>
            <a:off x="729450" y="1994300"/>
            <a:ext cx="4967700" cy="2261100"/>
          </a:xfrm>
          <a:prstGeom prst="rect">
            <a:avLst/>
          </a:prstGeom>
        </p:spPr>
        <p:txBody>
          <a:bodyPr spcFirstLastPara="1" wrap="square" lIns="91425" tIns="91425" rIns="91425" bIns="91425" anchor="t" anchorCtr="0">
            <a:normAutofit/>
          </a:bodyPr>
          <a:lstStyle/>
          <a:p>
            <a:pPr marL="457200" lvl="0" indent="-311150" algn="l" rtl="0">
              <a:lnSpc>
                <a:spcPct val="200000"/>
              </a:lnSpc>
              <a:spcBef>
                <a:spcPts val="0"/>
              </a:spcBef>
              <a:spcAft>
                <a:spcPts val="0"/>
              </a:spcAft>
              <a:buSzPts val="1300"/>
              <a:buChar char="●"/>
            </a:pPr>
            <a:r>
              <a:rPr lang="en"/>
              <a:t>Step-by-step framework to manage cybersecurity risk. </a:t>
            </a:r>
            <a:endParaRPr/>
          </a:p>
          <a:p>
            <a:pPr marL="457200" lvl="0" indent="-311150" algn="l" rtl="0">
              <a:lnSpc>
                <a:spcPct val="200000"/>
              </a:lnSpc>
              <a:spcBef>
                <a:spcPts val="0"/>
              </a:spcBef>
              <a:spcAft>
                <a:spcPts val="0"/>
              </a:spcAft>
              <a:buSzPts val="1300"/>
              <a:buChar char="●"/>
            </a:pPr>
            <a:r>
              <a:rPr lang="en"/>
              <a:t>Involves continuous monitoring + reassessment to adapt to change.</a:t>
            </a:r>
            <a:endParaRPr/>
          </a:p>
          <a:p>
            <a:pPr marL="457200" lvl="0" indent="-311150" algn="l" rtl="0">
              <a:lnSpc>
                <a:spcPct val="200000"/>
              </a:lnSpc>
              <a:spcBef>
                <a:spcPts val="0"/>
              </a:spcBef>
              <a:spcAft>
                <a:spcPts val="0"/>
              </a:spcAft>
              <a:buSzPts val="1300"/>
              <a:buChar char="●"/>
            </a:pPr>
            <a:r>
              <a:rPr lang="en"/>
              <a:t>Wide range of applicable risk areas.</a:t>
            </a:r>
            <a:endParaRPr/>
          </a:p>
          <a:p>
            <a:pPr marL="0" lvl="0" indent="0" algn="l" rtl="0">
              <a:lnSpc>
                <a:spcPct val="200000"/>
              </a:lnSpc>
              <a:spcBef>
                <a:spcPts val="1200"/>
              </a:spcBef>
              <a:spcAft>
                <a:spcPts val="1200"/>
              </a:spcAft>
              <a:buNone/>
            </a:pPr>
            <a:endParaRPr/>
          </a:p>
        </p:txBody>
      </p:sp>
      <p:pic>
        <p:nvPicPr>
          <p:cNvPr id="94" name="Google Shape;94;p14"/>
          <p:cNvPicPr preferRelativeResize="0"/>
          <p:nvPr/>
        </p:nvPicPr>
        <p:blipFill>
          <a:blip r:embed="rId3">
            <a:alphaModFix/>
          </a:blip>
          <a:stretch>
            <a:fillRect/>
          </a:stretch>
        </p:blipFill>
        <p:spPr>
          <a:xfrm>
            <a:off x="4572000" y="3081600"/>
            <a:ext cx="1950450" cy="1950450"/>
          </a:xfrm>
          <a:prstGeom prst="rect">
            <a:avLst/>
          </a:prstGeom>
          <a:noFill/>
          <a:ln>
            <a:noFill/>
          </a:ln>
        </p:spPr>
      </p:pic>
      <p:pic>
        <p:nvPicPr>
          <p:cNvPr id="95" name="Google Shape;95;p14"/>
          <p:cNvPicPr preferRelativeResize="0"/>
          <p:nvPr/>
        </p:nvPicPr>
        <p:blipFill>
          <a:blip r:embed="rId4">
            <a:alphaModFix/>
          </a:blip>
          <a:stretch>
            <a:fillRect/>
          </a:stretch>
        </p:blipFill>
        <p:spPr>
          <a:xfrm>
            <a:off x="5855100" y="1913324"/>
            <a:ext cx="2648452" cy="970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Who needs our tool? </a:t>
            </a:r>
            <a:endParaRPr/>
          </a:p>
        </p:txBody>
      </p:sp>
      <p:sp>
        <p:nvSpPr>
          <p:cNvPr id="101" name="Google Shape;101;p15"/>
          <p:cNvSpPr txBox="1">
            <a:spLocks noGrp="1"/>
          </p:cNvSpPr>
          <p:nvPr>
            <p:ph type="body" idx="1"/>
          </p:nvPr>
        </p:nvSpPr>
        <p:spPr>
          <a:xfrm>
            <a:off x="729450" y="2078875"/>
            <a:ext cx="5743200" cy="2683500"/>
          </a:xfrm>
          <a:prstGeom prst="rect">
            <a:avLst/>
          </a:prstGeom>
        </p:spPr>
        <p:txBody>
          <a:bodyPr spcFirstLastPara="1" wrap="square" lIns="91425" tIns="91425" rIns="91425" bIns="91425" anchor="t" anchorCtr="0">
            <a:noAutofit/>
          </a:bodyPr>
          <a:lstStyle/>
          <a:p>
            <a:pPr marL="457200" lvl="0" indent="-330200" algn="l" rtl="0">
              <a:lnSpc>
                <a:spcPct val="190000"/>
              </a:lnSpc>
              <a:spcBef>
                <a:spcPts val="0"/>
              </a:spcBef>
              <a:spcAft>
                <a:spcPts val="0"/>
              </a:spcAft>
              <a:buSzPts val="1600"/>
              <a:buChar char="●"/>
            </a:pPr>
            <a:r>
              <a:rPr lang="en" sz="1600"/>
              <a:t>Meet Steve, a Cyber Security Analyst without our tool:</a:t>
            </a:r>
            <a:endParaRPr sz="1600"/>
          </a:p>
          <a:p>
            <a:pPr marL="914400" lvl="1" indent="-317500" algn="l" rtl="0">
              <a:lnSpc>
                <a:spcPct val="190000"/>
              </a:lnSpc>
              <a:spcBef>
                <a:spcPts val="0"/>
              </a:spcBef>
              <a:spcAft>
                <a:spcPts val="0"/>
              </a:spcAft>
              <a:buSzPts val="1400"/>
              <a:buChar char="○"/>
            </a:pPr>
            <a:r>
              <a:rPr lang="en" sz="1400"/>
              <a:t>Spend hours read through the NIST docs.</a:t>
            </a:r>
            <a:endParaRPr sz="1400"/>
          </a:p>
          <a:p>
            <a:pPr marL="914400" lvl="1" indent="-317500" algn="l" rtl="0">
              <a:lnSpc>
                <a:spcPct val="190000"/>
              </a:lnSpc>
              <a:spcBef>
                <a:spcPts val="0"/>
              </a:spcBef>
              <a:spcAft>
                <a:spcPts val="0"/>
              </a:spcAft>
              <a:buSzPts val="1400"/>
              <a:buChar char="○"/>
            </a:pPr>
            <a:r>
              <a:rPr lang="en" sz="1400"/>
              <a:t>Search for update/patching vulnerabilities and scrub through CVE (Common Vulnerabilities  and Exposure) list.</a:t>
            </a:r>
            <a:endParaRPr sz="1400"/>
          </a:p>
          <a:p>
            <a:pPr marL="914400" lvl="1" indent="-317500" algn="l" rtl="0">
              <a:lnSpc>
                <a:spcPct val="190000"/>
              </a:lnSpc>
              <a:spcBef>
                <a:spcPts val="0"/>
              </a:spcBef>
              <a:spcAft>
                <a:spcPts val="0"/>
              </a:spcAft>
              <a:buSzPts val="1400"/>
              <a:buChar char="○"/>
            </a:pPr>
            <a:r>
              <a:rPr lang="en" sz="1400"/>
              <a:t>Spends days compiling reports.</a:t>
            </a:r>
            <a:endParaRPr sz="1600"/>
          </a:p>
          <a:p>
            <a:pPr marL="457200" lvl="0" indent="0" algn="l" rtl="0">
              <a:lnSpc>
                <a:spcPct val="190000"/>
              </a:lnSpc>
              <a:spcBef>
                <a:spcPts val="1200"/>
              </a:spcBef>
              <a:spcAft>
                <a:spcPts val="1200"/>
              </a:spcAft>
              <a:buNone/>
            </a:pPr>
            <a:endParaRPr sz="1500"/>
          </a:p>
        </p:txBody>
      </p:sp>
      <p:pic>
        <p:nvPicPr>
          <p:cNvPr id="102" name="Google Shape;102;p15"/>
          <p:cNvPicPr preferRelativeResize="0"/>
          <p:nvPr/>
        </p:nvPicPr>
        <p:blipFill>
          <a:blip r:embed="rId3">
            <a:alphaModFix/>
          </a:blip>
          <a:stretch>
            <a:fillRect/>
          </a:stretch>
        </p:blipFill>
        <p:spPr>
          <a:xfrm>
            <a:off x="6210288" y="2209800"/>
            <a:ext cx="2933700" cy="2933700"/>
          </a:xfrm>
          <a:prstGeom prst="rect">
            <a:avLst/>
          </a:prstGeom>
          <a:noFill/>
          <a:ln>
            <a:noFill/>
          </a:ln>
        </p:spPr>
      </p:pic>
      <p:pic>
        <p:nvPicPr>
          <p:cNvPr id="103" name="Google Shape;103;p15"/>
          <p:cNvPicPr preferRelativeResize="0"/>
          <p:nvPr/>
        </p:nvPicPr>
        <p:blipFill>
          <a:blip r:embed="rId4">
            <a:alphaModFix/>
          </a:blip>
          <a:stretch>
            <a:fillRect/>
          </a:stretch>
        </p:blipFill>
        <p:spPr>
          <a:xfrm>
            <a:off x="6286500" y="0"/>
            <a:ext cx="2857500" cy="2143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Who needs our tool?</a:t>
            </a:r>
            <a:endParaRPr/>
          </a:p>
        </p:txBody>
      </p:sp>
      <p:sp>
        <p:nvSpPr>
          <p:cNvPr id="109" name="Google Shape;109;p16"/>
          <p:cNvSpPr txBox="1">
            <a:spLocks noGrp="1"/>
          </p:cNvSpPr>
          <p:nvPr>
            <p:ph type="body" idx="1"/>
          </p:nvPr>
        </p:nvSpPr>
        <p:spPr>
          <a:xfrm>
            <a:off x="729450" y="2078875"/>
            <a:ext cx="5729700" cy="2639400"/>
          </a:xfrm>
          <a:prstGeom prst="rect">
            <a:avLst/>
          </a:prstGeom>
        </p:spPr>
        <p:txBody>
          <a:bodyPr spcFirstLastPara="1" wrap="square" lIns="91425" tIns="91425" rIns="91425" bIns="91425" anchor="t" anchorCtr="0">
            <a:normAutofit/>
          </a:bodyPr>
          <a:lstStyle/>
          <a:p>
            <a:pPr marL="457200" lvl="0" indent="-330200" algn="l" rtl="0">
              <a:lnSpc>
                <a:spcPct val="190000"/>
              </a:lnSpc>
              <a:spcBef>
                <a:spcPts val="0"/>
              </a:spcBef>
              <a:spcAft>
                <a:spcPts val="0"/>
              </a:spcAft>
              <a:buSzPts val="1600"/>
              <a:buChar char="●"/>
            </a:pPr>
            <a:r>
              <a:rPr lang="en" sz="1600"/>
              <a:t>Meet Steve,  a Cyber Security Analyst with our tool:</a:t>
            </a:r>
            <a:endParaRPr sz="1600"/>
          </a:p>
          <a:p>
            <a:pPr marL="914400" lvl="1" indent="-330200" algn="l" rtl="0">
              <a:lnSpc>
                <a:spcPct val="200000"/>
              </a:lnSpc>
              <a:spcBef>
                <a:spcPts val="0"/>
              </a:spcBef>
              <a:spcAft>
                <a:spcPts val="0"/>
              </a:spcAft>
              <a:buSzPts val="1600"/>
              <a:buChar char="○"/>
            </a:pPr>
            <a:r>
              <a:rPr lang="en" sz="1400"/>
              <a:t>Update and patching data is auto-collected and processed.</a:t>
            </a:r>
            <a:endParaRPr sz="1400"/>
          </a:p>
          <a:p>
            <a:pPr marL="914400" lvl="1" indent="-317500" algn="l" rtl="0">
              <a:lnSpc>
                <a:spcPct val="200000"/>
              </a:lnSpc>
              <a:spcBef>
                <a:spcPts val="0"/>
              </a:spcBef>
              <a:spcAft>
                <a:spcPts val="0"/>
              </a:spcAft>
              <a:buSzPts val="1400"/>
              <a:buChar char="○"/>
            </a:pPr>
            <a:r>
              <a:rPr lang="en" sz="1400"/>
              <a:t>Risk Management Compliance reports are generated in minutes.</a:t>
            </a:r>
            <a:endParaRPr sz="1400"/>
          </a:p>
          <a:p>
            <a:pPr marL="914400" lvl="1" indent="-317500" algn="l" rtl="0">
              <a:lnSpc>
                <a:spcPct val="200000"/>
              </a:lnSpc>
              <a:spcBef>
                <a:spcPts val="0"/>
              </a:spcBef>
              <a:spcAft>
                <a:spcPts val="0"/>
              </a:spcAft>
              <a:buSzPts val="1400"/>
              <a:buChar char="○"/>
            </a:pPr>
            <a:r>
              <a:rPr lang="en" sz="1400"/>
              <a:t>Steve can now focus on higher-priority tasks instead of manual work.</a:t>
            </a:r>
            <a:endParaRPr sz="1400"/>
          </a:p>
        </p:txBody>
      </p:sp>
      <p:pic>
        <p:nvPicPr>
          <p:cNvPr id="110" name="Google Shape;110;p16"/>
          <p:cNvPicPr preferRelativeResize="0"/>
          <p:nvPr/>
        </p:nvPicPr>
        <p:blipFill>
          <a:blip r:embed="rId3">
            <a:alphaModFix/>
          </a:blip>
          <a:stretch>
            <a:fillRect/>
          </a:stretch>
        </p:blipFill>
        <p:spPr>
          <a:xfrm>
            <a:off x="6790927" y="499313"/>
            <a:ext cx="2353076" cy="1904725"/>
          </a:xfrm>
          <a:prstGeom prst="rect">
            <a:avLst/>
          </a:prstGeom>
          <a:noFill/>
          <a:ln>
            <a:noFill/>
          </a:ln>
        </p:spPr>
      </p:pic>
      <p:pic>
        <p:nvPicPr>
          <p:cNvPr id="111" name="Google Shape;111;p16"/>
          <p:cNvPicPr preferRelativeResize="0"/>
          <p:nvPr/>
        </p:nvPicPr>
        <p:blipFill>
          <a:blip r:embed="rId4">
            <a:alphaModFix/>
          </a:blip>
          <a:stretch>
            <a:fillRect/>
          </a:stretch>
        </p:blipFill>
        <p:spPr>
          <a:xfrm>
            <a:off x="7375145" y="2168525"/>
            <a:ext cx="1475181" cy="2848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our tool?</a:t>
            </a:r>
            <a:endParaRPr/>
          </a:p>
        </p:txBody>
      </p:sp>
      <p:sp>
        <p:nvSpPr>
          <p:cNvPr id="117" name="Google Shape;117;p17"/>
          <p:cNvSpPr txBox="1">
            <a:spLocks noGrp="1"/>
          </p:cNvSpPr>
          <p:nvPr>
            <p:ph type="body" idx="1"/>
          </p:nvPr>
        </p:nvSpPr>
        <p:spPr>
          <a:xfrm>
            <a:off x="729450" y="2078875"/>
            <a:ext cx="5059800" cy="2261100"/>
          </a:xfrm>
          <a:prstGeom prst="rect">
            <a:avLst/>
          </a:prstGeom>
        </p:spPr>
        <p:txBody>
          <a:bodyPr spcFirstLastPara="1" wrap="square" lIns="91425" tIns="91425" rIns="91425" bIns="91425" anchor="t" anchorCtr="0">
            <a:normAutofit/>
          </a:bodyPr>
          <a:lstStyle/>
          <a:p>
            <a:pPr marL="457200" lvl="0" indent="-311150" algn="l" rtl="0">
              <a:lnSpc>
                <a:spcPct val="200000"/>
              </a:lnSpc>
              <a:spcBef>
                <a:spcPts val="0"/>
              </a:spcBef>
              <a:spcAft>
                <a:spcPts val="0"/>
              </a:spcAft>
              <a:buSzPts val="1300"/>
              <a:buChar char="●"/>
            </a:pPr>
            <a:r>
              <a:rPr lang="en"/>
              <a:t>Automate operating system RMF. </a:t>
            </a:r>
            <a:endParaRPr/>
          </a:p>
          <a:p>
            <a:pPr marL="457200" lvl="0" indent="-311150" algn="l" rtl="0">
              <a:lnSpc>
                <a:spcPct val="200000"/>
              </a:lnSpc>
              <a:spcBef>
                <a:spcPts val="0"/>
              </a:spcBef>
              <a:spcAft>
                <a:spcPts val="0"/>
              </a:spcAft>
              <a:buSzPts val="1300"/>
              <a:buChar char="●"/>
            </a:pPr>
            <a:r>
              <a:rPr lang="en"/>
              <a:t>Collects update data from client machines.</a:t>
            </a:r>
            <a:endParaRPr/>
          </a:p>
          <a:p>
            <a:pPr marL="457200" lvl="0" indent="-311150" algn="l" rtl="0">
              <a:lnSpc>
                <a:spcPct val="200000"/>
              </a:lnSpc>
              <a:spcBef>
                <a:spcPts val="0"/>
              </a:spcBef>
              <a:spcAft>
                <a:spcPts val="0"/>
              </a:spcAft>
              <a:buSzPts val="1300"/>
              <a:buChar char="●"/>
            </a:pPr>
            <a:r>
              <a:rPr lang="en"/>
              <a:t>Processes through AI model.</a:t>
            </a:r>
            <a:endParaRPr/>
          </a:p>
          <a:p>
            <a:pPr marL="457200" lvl="0" indent="-311150" algn="l" rtl="0">
              <a:lnSpc>
                <a:spcPct val="200000"/>
              </a:lnSpc>
              <a:spcBef>
                <a:spcPts val="0"/>
              </a:spcBef>
              <a:spcAft>
                <a:spcPts val="0"/>
              </a:spcAft>
              <a:buSzPts val="1300"/>
              <a:buChar char="●"/>
            </a:pPr>
            <a:r>
              <a:rPr lang="en"/>
              <a:t>Generates comprehensive compliance report.</a:t>
            </a:r>
            <a:endParaRPr/>
          </a:p>
        </p:txBody>
      </p:sp>
      <p:pic>
        <p:nvPicPr>
          <p:cNvPr id="118" name="Google Shape;118;p17"/>
          <p:cNvPicPr preferRelativeResize="0"/>
          <p:nvPr/>
        </p:nvPicPr>
        <p:blipFill>
          <a:blip r:embed="rId3">
            <a:alphaModFix/>
          </a:blip>
          <a:stretch>
            <a:fillRect/>
          </a:stretch>
        </p:blipFill>
        <p:spPr>
          <a:xfrm>
            <a:off x="5345675" y="3160399"/>
            <a:ext cx="2687698" cy="1613326"/>
          </a:xfrm>
          <a:prstGeom prst="rect">
            <a:avLst/>
          </a:prstGeom>
          <a:noFill/>
          <a:ln>
            <a:noFill/>
          </a:ln>
        </p:spPr>
      </p:pic>
      <p:pic>
        <p:nvPicPr>
          <p:cNvPr id="119" name="Google Shape;119;p17"/>
          <p:cNvPicPr preferRelativeResize="0"/>
          <p:nvPr/>
        </p:nvPicPr>
        <p:blipFill>
          <a:blip r:embed="rId4">
            <a:alphaModFix/>
          </a:blip>
          <a:stretch>
            <a:fillRect/>
          </a:stretch>
        </p:blipFill>
        <p:spPr>
          <a:xfrm>
            <a:off x="4740950" y="802950"/>
            <a:ext cx="3997625" cy="1509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Where is our tool used? </a:t>
            </a:r>
            <a:endParaRPr/>
          </a:p>
        </p:txBody>
      </p:sp>
      <p:sp>
        <p:nvSpPr>
          <p:cNvPr id="125" name="Google Shape;125;p18"/>
          <p:cNvSpPr txBox="1">
            <a:spLocks noGrp="1"/>
          </p:cNvSpPr>
          <p:nvPr>
            <p:ph type="body" idx="1"/>
          </p:nvPr>
        </p:nvSpPr>
        <p:spPr>
          <a:xfrm>
            <a:off x="729450" y="2078875"/>
            <a:ext cx="4080300" cy="2798700"/>
          </a:xfrm>
          <a:prstGeom prst="rect">
            <a:avLst/>
          </a:prstGeom>
        </p:spPr>
        <p:txBody>
          <a:bodyPr spcFirstLastPara="1" wrap="square" lIns="91425" tIns="91425" rIns="91425" bIns="91425" anchor="t" anchorCtr="0">
            <a:normAutofit/>
          </a:bodyPr>
          <a:lstStyle/>
          <a:p>
            <a:pPr marL="457200" lvl="0" indent="-311150" algn="l" rtl="0">
              <a:lnSpc>
                <a:spcPct val="200000"/>
              </a:lnSpc>
              <a:spcBef>
                <a:spcPts val="0"/>
              </a:spcBef>
              <a:spcAft>
                <a:spcPts val="0"/>
              </a:spcAft>
              <a:buSzPts val="1300"/>
              <a:buChar char="●"/>
            </a:pPr>
            <a:r>
              <a:rPr lang="en"/>
              <a:t>Runs on Debian 12 and Windows 11 within organizational networks.</a:t>
            </a:r>
            <a:endParaRPr/>
          </a:p>
          <a:p>
            <a:pPr marL="457200" lvl="0" indent="-311150" algn="l" rtl="0">
              <a:lnSpc>
                <a:spcPct val="200000"/>
              </a:lnSpc>
              <a:spcBef>
                <a:spcPts val="0"/>
              </a:spcBef>
              <a:spcAft>
                <a:spcPts val="0"/>
              </a:spcAft>
              <a:buSzPts val="1300"/>
              <a:buChar char="●"/>
            </a:pPr>
            <a:r>
              <a:rPr lang="en"/>
              <a:t>Deployed in enterprise environments, including the Cyber Range.</a:t>
            </a:r>
            <a:endParaRPr/>
          </a:p>
          <a:p>
            <a:pPr marL="457200" lvl="0" indent="-311150" algn="l" rtl="0">
              <a:lnSpc>
                <a:spcPct val="200000"/>
              </a:lnSpc>
              <a:spcBef>
                <a:spcPts val="0"/>
              </a:spcBef>
              <a:spcAft>
                <a:spcPts val="0"/>
              </a:spcAft>
              <a:buSzPts val="1300"/>
              <a:buChar char="●"/>
            </a:pPr>
            <a:r>
              <a:rPr lang="en"/>
              <a:t>Integrated into the Cybersecurity Division of the NAVSEA Keyport operations.</a:t>
            </a:r>
            <a:endParaRPr/>
          </a:p>
        </p:txBody>
      </p:sp>
      <p:pic>
        <p:nvPicPr>
          <p:cNvPr id="126" name="Google Shape;126;p18"/>
          <p:cNvPicPr preferRelativeResize="0"/>
          <p:nvPr/>
        </p:nvPicPr>
        <p:blipFill>
          <a:blip r:embed="rId3">
            <a:alphaModFix/>
          </a:blip>
          <a:stretch>
            <a:fillRect/>
          </a:stretch>
        </p:blipFill>
        <p:spPr>
          <a:xfrm>
            <a:off x="5382725" y="3814425"/>
            <a:ext cx="3761275" cy="1329075"/>
          </a:xfrm>
          <a:prstGeom prst="rect">
            <a:avLst/>
          </a:prstGeom>
          <a:noFill/>
          <a:ln>
            <a:noFill/>
          </a:ln>
        </p:spPr>
      </p:pic>
      <p:pic>
        <p:nvPicPr>
          <p:cNvPr id="127" name="Google Shape;127;p18"/>
          <p:cNvPicPr preferRelativeResize="0"/>
          <p:nvPr/>
        </p:nvPicPr>
        <p:blipFill>
          <a:blip r:embed="rId4">
            <a:alphaModFix/>
          </a:blip>
          <a:stretch>
            <a:fillRect/>
          </a:stretch>
        </p:blipFill>
        <p:spPr>
          <a:xfrm>
            <a:off x="6457949" y="1821700"/>
            <a:ext cx="1487400" cy="1116425"/>
          </a:xfrm>
          <a:prstGeom prst="rect">
            <a:avLst/>
          </a:prstGeom>
          <a:noFill/>
          <a:ln>
            <a:noFill/>
          </a:ln>
        </p:spPr>
      </p:pic>
      <p:pic>
        <p:nvPicPr>
          <p:cNvPr id="128" name="Google Shape;128;p18"/>
          <p:cNvPicPr preferRelativeResize="0"/>
          <p:nvPr/>
        </p:nvPicPr>
        <p:blipFill>
          <a:blip r:embed="rId5">
            <a:alphaModFix/>
          </a:blip>
          <a:stretch>
            <a:fillRect/>
          </a:stretch>
        </p:blipFill>
        <p:spPr>
          <a:xfrm>
            <a:off x="7945350" y="1863350"/>
            <a:ext cx="1033125" cy="1033125"/>
          </a:xfrm>
          <a:prstGeom prst="rect">
            <a:avLst/>
          </a:prstGeom>
          <a:noFill/>
          <a:ln>
            <a:noFill/>
          </a:ln>
        </p:spPr>
      </p:pic>
      <p:pic>
        <p:nvPicPr>
          <p:cNvPr id="129" name="Google Shape;129;p18"/>
          <p:cNvPicPr preferRelativeResize="0"/>
          <p:nvPr/>
        </p:nvPicPr>
        <p:blipFill>
          <a:blip r:embed="rId6">
            <a:alphaModFix/>
          </a:blip>
          <a:stretch>
            <a:fillRect/>
          </a:stretch>
        </p:blipFill>
        <p:spPr>
          <a:xfrm>
            <a:off x="6457950" y="2938125"/>
            <a:ext cx="2686050" cy="876300"/>
          </a:xfrm>
          <a:prstGeom prst="rect">
            <a:avLst/>
          </a:prstGeom>
          <a:noFill/>
          <a:ln>
            <a:noFill/>
          </a:ln>
        </p:spPr>
      </p:pic>
      <p:pic>
        <p:nvPicPr>
          <p:cNvPr id="130" name="Google Shape;130;p18"/>
          <p:cNvPicPr preferRelativeResize="0"/>
          <p:nvPr/>
        </p:nvPicPr>
        <p:blipFill>
          <a:blip r:embed="rId7">
            <a:alphaModFix/>
          </a:blip>
          <a:stretch>
            <a:fillRect/>
          </a:stretch>
        </p:blipFill>
        <p:spPr>
          <a:xfrm>
            <a:off x="6840550" y="49250"/>
            <a:ext cx="2303450" cy="1727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Endpoint Data Collection</a:t>
            </a:r>
            <a:endParaRPr/>
          </a:p>
        </p:txBody>
      </p:sp>
      <p:sp>
        <p:nvSpPr>
          <p:cNvPr id="136" name="Google Shape;136;p19"/>
          <p:cNvSpPr txBox="1">
            <a:spLocks noGrp="1"/>
          </p:cNvSpPr>
          <p:nvPr>
            <p:ph type="body" idx="1"/>
          </p:nvPr>
        </p:nvSpPr>
        <p:spPr>
          <a:xfrm>
            <a:off x="729450" y="2078875"/>
            <a:ext cx="4479600" cy="2631000"/>
          </a:xfrm>
          <a:prstGeom prst="rect">
            <a:avLst/>
          </a:prstGeom>
        </p:spPr>
        <p:txBody>
          <a:bodyPr spcFirstLastPara="1" wrap="square" lIns="91425" tIns="91425" rIns="91425" bIns="91425" anchor="t" anchorCtr="0">
            <a:noAutofit/>
          </a:bodyPr>
          <a:lstStyle/>
          <a:p>
            <a:pPr marL="457200" lvl="0" indent="-326510" algn="l" rtl="0">
              <a:lnSpc>
                <a:spcPct val="105000"/>
              </a:lnSpc>
              <a:spcBef>
                <a:spcPts val="0"/>
              </a:spcBef>
              <a:spcAft>
                <a:spcPts val="0"/>
              </a:spcAft>
              <a:buSzPts val="1542"/>
              <a:buChar char="●"/>
            </a:pPr>
            <a:r>
              <a:rPr lang="en" sz="1541"/>
              <a:t>Automated scripts run on Windows and Debian client systems to collect machine info</a:t>
            </a:r>
            <a:endParaRPr sz="1541"/>
          </a:p>
          <a:p>
            <a:pPr marL="914400" lvl="1" indent="-326510" algn="l" rtl="0">
              <a:lnSpc>
                <a:spcPct val="105000"/>
              </a:lnSpc>
              <a:spcBef>
                <a:spcPts val="0"/>
              </a:spcBef>
              <a:spcAft>
                <a:spcPts val="0"/>
              </a:spcAft>
              <a:buSzPts val="1542"/>
              <a:buChar char="○"/>
            </a:pPr>
            <a:r>
              <a:rPr lang="en" sz="1541"/>
              <a:t>Computer name</a:t>
            </a:r>
            <a:endParaRPr sz="1541"/>
          </a:p>
          <a:p>
            <a:pPr marL="914400" lvl="1" indent="-326510" algn="l" rtl="0">
              <a:lnSpc>
                <a:spcPct val="105000"/>
              </a:lnSpc>
              <a:spcBef>
                <a:spcPts val="0"/>
              </a:spcBef>
              <a:spcAft>
                <a:spcPts val="0"/>
              </a:spcAft>
              <a:buSzPts val="1542"/>
              <a:buChar char="○"/>
            </a:pPr>
            <a:r>
              <a:rPr lang="en" sz="1541"/>
              <a:t>Private IP address </a:t>
            </a:r>
            <a:endParaRPr sz="1541"/>
          </a:p>
          <a:p>
            <a:pPr marL="914400" lvl="1" indent="-326510" algn="l" rtl="0">
              <a:lnSpc>
                <a:spcPct val="105000"/>
              </a:lnSpc>
              <a:spcBef>
                <a:spcPts val="0"/>
              </a:spcBef>
              <a:spcAft>
                <a:spcPts val="0"/>
              </a:spcAft>
              <a:buSzPts val="1542"/>
              <a:buChar char="○"/>
            </a:pPr>
            <a:r>
              <a:rPr lang="en" sz="1541"/>
              <a:t>OS type</a:t>
            </a:r>
            <a:endParaRPr sz="1541"/>
          </a:p>
          <a:p>
            <a:pPr marL="914400" lvl="1" indent="-326510" algn="l" rtl="0">
              <a:lnSpc>
                <a:spcPct val="105000"/>
              </a:lnSpc>
              <a:spcBef>
                <a:spcPts val="0"/>
              </a:spcBef>
              <a:spcAft>
                <a:spcPts val="0"/>
              </a:spcAft>
              <a:buSzPts val="1542"/>
              <a:buChar char="○"/>
            </a:pPr>
            <a:r>
              <a:rPr lang="en" sz="1541"/>
              <a:t>List of pending updates, etc. </a:t>
            </a:r>
            <a:endParaRPr sz="1541"/>
          </a:p>
          <a:p>
            <a:pPr marL="457200" lvl="0" indent="-326510" algn="l" rtl="0">
              <a:lnSpc>
                <a:spcPct val="105000"/>
              </a:lnSpc>
              <a:spcBef>
                <a:spcPts val="0"/>
              </a:spcBef>
              <a:spcAft>
                <a:spcPts val="0"/>
              </a:spcAft>
              <a:buSzPts val="1542"/>
              <a:buChar char="●"/>
            </a:pPr>
            <a:r>
              <a:rPr lang="en" sz="1541"/>
              <a:t>Info is securely sent to target server running the AI model.</a:t>
            </a:r>
            <a:endParaRPr sz="1541"/>
          </a:p>
          <a:p>
            <a:pPr marL="457200" lvl="0" indent="0" algn="l" rtl="0">
              <a:lnSpc>
                <a:spcPct val="105000"/>
              </a:lnSpc>
              <a:spcBef>
                <a:spcPts val="1200"/>
              </a:spcBef>
              <a:spcAft>
                <a:spcPts val="0"/>
              </a:spcAft>
              <a:buNone/>
            </a:pPr>
            <a:endParaRPr sz="1500"/>
          </a:p>
          <a:p>
            <a:pPr marL="0" lvl="0" indent="0" algn="l" rtl="0">
              <a:lnSpc>
                <a:spcPct val="105000"/>
              </a:lnSpc>
              <a:spcBef>
                <a:spcPts val="1200"/>
              </a:spcBef>
              <a:spcAft>
                <a:spcPts val="1200"/>
              </a:spcAft>
              <a:buNone/>
            </a:pPr>
            <a:endParaRPr sz="1500"/>
          </a:p>
        </p:txBody>
      </p:sp>
      <p:pic>
        <p:nvPicPr>
          <p:cNvPr id="137" name="Google Shape;137;p19"/>
          <p:cNvPicPr preferRelativeResize="0"/>
          <p:nvPr/>
        </p:nvPicPr>
        <p:blipFill>
          <a:blip r:embed="rId3">
            <a:alphaModFix/>
          </a:blip>
          <a:stretch>
            <a:fillRect/>
          </a:stretch>
        </p:blipFill>
        <p:spPr>
          <a:xfrm>
            <a:off x="5089075" y="1760082"/>
            <a:ext cx="4054925" cy="266869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CVE List</a:t>
            </a:r>
            <a:endParaRPr/>
          </a:p>
        </p:txBody>
      </p:sp>
      <p:sp>
        <p:nvSpPr>
          <p:cNvPr id="143" name="Google Shape;143;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Daily updated GitHub repository containing an extensive list of known common vulnerabilities and exposures (CVE) dating back to 1990’s.</a:t>
            </a:r>
            <a:endParaRPr/>
          </a:p>
          <a:p>
            <a:pPr marL="457200" lvl="0" indent="0" algn="l" rtl="0">
              <a:spcBef>
                <a:spcPts val="1200"/>
              </a:spcBef>
              <a:spcAft>
                <a:spcPts val="0"/>
              </a:spcAft>
              <a:buNone/>
            </a:pPr>
            <a:endParaRPr/>
          </a:p>
          <a:p>
            <a:pPr marL="457200" lvl="0" indent="-311150" algn="l" rtl="0">
              <a:spcBef>
                <a:spcPts val="1200"/>
              </a:spcBef>
              <a:spcAft>
                <a:spcPts val="0"/>
              </a:spcAft>
              <a:buSzPts val="1300"/>
              <a:buChar char="●"/>
            </a:pPr>
            <a:r>
              <a:rPr lang="en"/>
              <a:t>Tool itself will be updated once per day to keep up to date with the CVE repository.</a:t>
            </a:r>
            <a:endParaRPr/>
          </a:p>
        </p:txBody>
      </p:sp>
      <p:pic>
        <p:nvPicPr>
          <p:cNvPr id="144" name="Google Shape;144;p20"/>
          <p:cNvPicPr preferRelativeResize="0"/>
          <p:nvPr/>
        </p:nvPicPr>
        <p:blipFill>
          <a:blip r:embed="rId3">
            <a:alphaModFix/>
          </a:blip>
          <a:stretch>
            <a:fillRect/>
          </a:stretch>
        </p:blipFill>
        <p:spPr>
          <a:xfrm>
            <a:off x="5015846" y="550434"/>
            <a:ext cx="1604650" cy="1604650"/>
          </a:xfrm>
          <a:prstGeom prst="rect">
            <a:avLst/>
          </a:prstGeom>
          <a:noFill/>
          <a:ln>
            <a:noFill/>
          </a:ln>
        </p:spPr>
      </p:pic>
      <p:pic>
        <p:nvPicPr>
          <p:cNvPr id="145" name="Google Shape;145;p20"/>
          <p:cNvPicPr preferRelativeResize="0"/>
          <p:nvPr/>
        </p:nvPicPr>
        <p:blipFill rotWithShape="1">
          <a:blip r:embed="rId4">
            <a:alphaModFix/>
          </a:blip>
          <a:srcRect l="12408" t="13327" r="10377" b="9458"/>
          <a:stretch/>
        </p:blipFill>
        <p:spPr>
          <a:xfrm>
            <a:off x="7081700" y="3424225"/>
            <a:ext cx="1563050" cy="1563050"/>
          </a:xfrm>
          <a:prstGeom prst="rect">
            <a:avLst/>
          </a:prstGeom>
          <a:noFill/>
          <a:ln>
            <a:noFill/>
          </a:ln>
        </p:spPr>
      </p:pic>
      <p:pic>
        <p:nvPicPr>
          <p:cNvPr id="146" name="Google Shape;146;p20" descr="File:GitHub Mark.png - Wikimedia Commons"/>
          <p:cNvPicPr preferRelativeResize="0"/>
          <p:nvPr/>
        </p:nvPicPr>
        <p:blipFill>
          <a:blip r:embed="rId5">
            <a:alphaModFix/>
          </a:blip>
          <a:stretch>
            <a:fillRect/>
          </a:stretch>
        </p:blipFill>
        <p:spPr>
          <a:xfrm>
            <a:off x="2734150" y="818700"/>
            <a:ext cx="1209974" cy="1179873"/>
          </a:xfrm>
          <a:prstGeom prst="rect">
            <a:avLst/>
          </a:prstGeom>
          <a:noFill/>
          <a:ln>
            <a:noFill/>
          </a:ln>
        </p:spPr>
      </p:pic>
      <p:pic>
        <p:nvPicPr>
          <p:cNvPr id="147" name="Google Shape;147;p20"/>
          <p:cNvPicPr preferRelativeResize="0"/>
          <p:nvPr/>
        </p:nvPicPr>
        <p:blipFill>
          <a:blip r:embed="rId6">
            <a:alphaModFix/>
          </a:blip>
          <a:stretch>
            <a:fillRect/>
          </a:stretch>
        </p:blipFill>
        <p:spPr>
          <a:xfrm>
            <a:off x="295279" y="3522500"/>
            <a:ext cx="1920650" cy="1464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Database</a:t>
            </a:r>
            <a:endParaRPr/>
          </a:p>
        </p:txBody>
      </p:sp>
      <p:sp>
        <p:nvSpPr>
          <p:cNvPr id="153" name="Google Shape;153;p21"/>
          <p:cNvSpPr/>
          <p:nvPr/>
        </p:nvSpPr>
        <p:spPr>
          <a:xfrm>
            <a:off x="5568364" y="870975"/>
            <a:ext cx="1116000" cy="1116000"/>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Lato"/>
                <a:ea typeface="Lato"/>
                <a:cs typeface="Lato"/>
                <a:sym typeface="Lato"/>
              </a:rPr>
              <a:t>Target System Input</a:t>
            </a:r>
            <a:endParaRPr sz="1600">
              <a:latin typeface="Lato"/>
              <a:ea typeface="Lato"/>
              <a:cs typeface="Lato"/>
              <a:sym typeface="Lato"/>
            </a:endParaRPr>
          </a:p>
        </p:txBody>
      </p:sp>
      <p:sp>
        <p:nvSpPr>
          <p:cNvPr id="154" name="Google Shape;154;p21"/>
          <p:cNvSpPr/>
          <p:nvPr/>
        </p:nvSpPr>
        <p:spPr>
          <a:xfrm>
            <a:off x="729450" y="2545000"/>
            <a:ext cx="1224300" cy="2154600"/>
          </a:xfrm>
          <a:prstGeom prst="roundRect">
            <a:avLst>
              <a:gd name="adj" fmla="val 16667"/>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Lato"/>
                <a:ea typeface="Lato"/>
                <a:cs typeface="Lato"/>
                <a:sym typeface="Lato"/>
              </a:rPr>
              <a:t>CVE List</a:t>
            </a:r>
            <a:endParaRPr sz="1700">
              <a:latin typeface="Lato"/>
              <a:ea typeface="Lato"/>
              <a:cs typeface="Lato"/>
              <a:sym typeface="Lato"/>
            </a:endParaRPr>
          </a:p>
        </p:txBody>
      </p:sp>
      <p:sp>
        <p:nvSpPr>
          <p:cNvPr id="155" name="Google Shape;155;p21"/>
          <p:cNvSpPr/>
          <p:nvPr/>
        </p:nvSpPr>
        <p:spPr>
          <a:xfrm>
            <a:off x="2840712" y="2454400"/>
            <a:ext cx="2335800" cy="23358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Lato"/>
                <a:ea typeface="Lato"/>
                <a:cs typeface="Lato"/>
                <a:sym typeface="Lato"/>
              </a:rPr>
              <a:t>Vector Database</a:t>
            </a:r>
            <a:endParaRPr sz="2000">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Chroma</a:t>
            </a:r>
            <a:endParaRPr>
              <a:latin typeface="Lato"/>
              <a:ea typeface="Lato"/>
              <a:cs typeface="Lato"/>
              <a:sym typeface="Lato"/>
            </a:endParaRPr>
          </a:p>
        </p:txBody>
      </p:sp>
      <p:cxnSp>
        <p:nvCxnSpPr>
          <p:cNvPr id="156" name="Google Shape;156;p21"/>
          <p:cNvCxnSpPr>
            <a:stCxn id="154" idx="3"/>
            <a:endCxn id="155" idx="1"/>
          </p:cNvCxnSpPr>
          <p:nvPr/>
        </p:nvCxnSpPr>
        <p:spPr>
          <a:xfrm>
            <a:off x="1953750" y="3622300"/>
            <a:ext cx="887100" cy="0"/>
          </a:xfrm>
          <a:prstGeom prst="straightConnector1">
            <a:avLst/>
          </a:prstGeom>
          <a:noFill/>
          <a:ln w="19050" cap="flat" cmpd="sng">
            <a:solidFill>
              <a:schemeClr val="dk2"/>
            </a:solidFill>
            <a:prstDash val="solid"/>
            <a:round/>
            <a:headEnd type="none" w="med" len="med"/>
            <a:tailEnd type="triangle" w="med" len="med"/>
          </a:ln>
        </p:spPr>
      </p:cxnSp>
      <p:cxnSp>
        <p:nvCxnSpPr>
          <p:cNvPr id="157" name="Google Shape;157;p21"/>
          <p:cNvCxnSpPr/>
          <p:nvPr/>
        </p:nvCxnSpPr>
        <p:spPr>
          <a:xfrm>
            <a:off x="6126364" y="1986975"/>
            <a:ext cx="0" cy="1386300"/>
          </a:xfrm>
          <a:prstGeom prst="straightConnector1">
            <a:avLst/>
          </a:prstGeom>
          <a:noFill/>
          <a:ln w="19050" cap="flat" cmpd="sng">
            <a:solidFill>
              <a:schemeClr val="dk2"/>
            </a:solidFill>
            <a:prstDash val="solid"/>
            <a:round/>
            <a:headEnd type="none" w="med" len="med"/>
            <a:tailEnd type="triangle" w="med" len="med"/>
          </a:ln>
        </p:spPr>
      </p:cxnSp>
      <p:cxnSp>
        <p:nvCxnSpPr>
          <p:cNvPr id="158" name="Google Shape;158;p21"/>
          <p:cNvCxnSpPr>
            <a:stCxn id="155" idx="3"/>
          </p:cNvCxnSpPr>
          <p:nvPr/>
        </p:nvCxnSpPr>
        <p:spPr>
          <a:xfrm>
            <a:off x="5176512" y="3622300"/>
            <a:ext cx="653700" cy="0"/>
          </a:xfrm>
          <a:prstGeom prst="straightConnector1">
            <a:avLst/>
          </a:prstGeom>
          <a:noFill/>
          <a:ln w="19050" cap="flat" cmpd="sng">
            <a:solidFill>
              <a:schemeClr val="dk2"/>
            </a:solidFill>
            <a:prstDash val="solid"/>
            <a:round/>
            <a:headEnd type="none" w="med" len="med"/>
            <a:tailEnd type="none" w="med" len="med"/>
          </a:ln>
        </p:spPr>
      </p:cxnSp>
      <p:cxnSp>
        <p:nvCxnSpPr>
          <p:cNvPr id="159" name="Google Shape;159;p21"/>
          <p:cNvCxnSpPr/>
          <p:nvPr/>
        </p:nvCxnSpPr>
        <p:spPr>
          <a:xfrm>
            <a:off x="6423975" y="3622771"/>
            <a:ext cx="472800" cy="0"/>
          </a:xfrm>
          <a:prstGeom prst="straightConnector1">
            <a:avLst/>
          </a:prstGeom>
          <a:noFill/>
          <a:ln w="19050" cap="flat" cmpd="sng">
            <a:solidFill>
              <a:schemeClr val="dk2"/>
            </a:solidFill>
            <a:prstDash val="solid"/>
            <a:round/>
            <a:headEnd type="none" w="med" len="med"/>
            <a:tailEnd type="triangle" w="med" len="med"/>
          </a:ln>
        </p:spPr>
      </p:cxnSp>
      <p:cxnSp>
        <p:nvCxnSpPr>
          <p:cNvPr id="160" name="Google Shape;160;p21"/>
          <p:cNvCxnSpPr/>
          <p:nvPr/>
        </p:nvCxnSpPr>
        <p:spPr>
          <a:xfrm>
            <a:off x="5823675" y="3622375"/>
            <a:ext cx="600300" cy="0"/>
          </a:xfrm>
          <a:prstGeom prst="straightConnector1">
            <a:avLst/>
          </a:prstGeom>
          <a:noFill/>
          <a:ln w="19050" cap="flat" cmpd="sng">
            <a:solidFill>
              <a:srgbClr val="CCCCCC"/>
            </a:solidFill>
            <a:prstDash val="solid"/>
            <a:round/>
            <a:headEnd type="none" w="med" len="med"/>
            <a:tailEnd type="none" w="med" len="med"/>
          </a:ln>
        </p:spPr>
      </p:cxnSp>
      <p:grpSp>
        <p:nvGrpSpPr>
          <p:cNvPr id="161" name="Google Shape;161;p21"/>
          <p:cNvGrpSpPr/>
          <p:nvPr/>
        </p:nvGrpSpPr>
        <p:grpSpPr>
          <a:xfrm rot="5400000" flipH="1">
            <a:off x="5830504" y="3384636"/>
            <a:ext cx="579840" cy="522373"/>
            <a:chOff x="5974425" y="2929150"/>
            <a:chExt cx="960000" cy="714600"/>
          </a:xfrm>
        </p:grpSpPr>
        <p:cxnSp>
          <p:nvCxnSpPr>
            <p:cNvPr id="162" name="Google Shape;162;p21"/>
            <p:cNvCxnSpPr/>
            <p:nvPr/>
          </p:nvCxnSpPr>
          <p:spPr>
            <a:xfrm rot="10800000" flipH="1">
              <a:off x="5974425" y="2929150"/>
              <a:ext cx="960000" cy="257400"/>
            </a:xfrm>
            <a:prstGeom prst="straightConnector1">
              <a:avLst/>
            </a:prstGeom>
            <a:noFill/>
            <a:ln w="19050" cap="flat" cmpd="sng">
              <a:solidFill>
                <a:schemeClr val="dk2"/>
              </a:solidFill>
              <a:prstDash val="solid"/>
              <a:round/>
              <a:headEnd type="none" w="med" len="med"/>
              <a:tailEnd type="none" w="med" len="med"/>
            </a:ln>
          </p:spPr>
        </p:cxnSp>
        <p:cxnSp>
          <p:nvCxnSpPr>
            <p:cNvPr id="163" name="Google Shape;163;p21"/>
            <p:cNvCxnSpPr/>
            <p:nvPr/>
          </p:nvCxnSpPr>
          <p:spPr>
            <a:xfrm rot="10800000" flipH="1">
              <a:off x="5974425" y="3157750"/>
              <a:ext cx="960000" cy="257400"/>
            </a:xfrm>
            <a:prstGeom prst="straightConnector1">
              <a:avLst/>
            </a:prstGeom>
            <a:noFill/>
            <a:ln w="19050" cap="flat" cmpd="sng">
              <a:solidFill>
                <a:schemeClr val="dk2"/>
              </a:solidFill>
              <a:prstDash val="solid"/>
              <a:round/>
              <a:headEnd type="none" w="med" len="med"/>
              <a:tailEnd type="none" w="med" len="med"/>
            </a:ln>
          </p:spPr>
        </p:cxnSp>
        <p:cxnSp>
          <p:nvCxnSpPr>
            <p:cNvPr id="164" name="Google Shape;164;p21"/>
            <p:cNvCxnSpPr/>
            <p:nvPr/>
          </p:nvCxnSpPr>
          <p:spPr>
            <a:xfrm rot="10800000" flipH="1">
              <a:off x="5974425" y="3386350"/>
              <a:ext cx="960000" cy="257400"/>
            </a:xfrm>
            <a:prstGeom prst="straightConnector1">
              <a:avLst/>
            </a:prstGeom>
            <a:noFill/>
            <a:ln w="19050" cap="flat" cmpd="sng">
              <a:solidFill>
                <a:schemeClr val="dk2"/>
              </a:solidFill>
              <a:prstDash val="solid"/>
              <a:round/>
              <a:headEnd type="none" w="med" len="med"/>
              <a:tailEnd type="none" w="med" len="med"/>
            </a:ln>
          </p:spPr>
        </p:cxnSp>
      </p:grpSp>
      <p:sp>
        <p:nvSpPr>
          <p:cNvPr id="165" name="Google Shape;165;p21"/>
          <p:cNvSpPr/>
          <p:nvPr/>
        </p:nvSpPr>
        <p:spPr>
          <a:xfrm>
            <a:off x="6899874" y="2454400"/>
            <a:ext cx="1845900" cy="2335800"/>
          </a:xfrm>
          <a:prstGeom prst="roundRect">
            <a:avLst>
              <a:gd name="adj" fmla="val 16667"/>
            </a:avLst>
          </a:prstGeom>
          <a:solidFill>
            <a:srgbClr val="FFF2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Lato"/>
                <a:ea typeface="Lato"/>
                <a:cs typeface="Lato"/>
                <a:sym typeface="Lato"/>
              </a:rPr>
              <a:t>Desired CVE Context</a:t>
            </a:r>
            <a:endParaRPr sz="20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additive="base">
                                        <p:cTn id="7" dur="1000"/>
                                        <p:tgtEl>
                                          <p:spTgt spid="15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5"/>
                                        </p:tgtEl>
                                        <p:attrNameLst>
                                          <p:attrName>style.visibility</p:attrName>
                                        </p:attrNameLst>
                                      </p:cBhvr>
                                      <p:to>
                                        <p:strVal val="visible"/>
                                      </p:to>
                                    </p:set>
                                    <p:anim calcmode="lin" valueType="num">
                                      <p:cBhvr additive="base">
                                        <p:cTn id="12" dur="1000"/>
                                        <p:tgtEl>
                                          <p:spTgt spid="15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6"/>
                                        </p:tgtEl>
                                        <p:attrNameLst>
                                          <p:attrName>style.visibility</p:attrName>
                                        </p:attrNameLst>
                                      </p:cBhvr>
                                      <p:to>
                                        <p:strVal val="visible"/>
                                      </p:to>
                                    </p:set>
                                    <p:anim calcmode="lin" valueType="num">
                                      <p:cBhvr additive="base">
                                        <p:cTn id="15" dur="1000"/>
                                        <p:tgtEl>
                                          <p:spTgt spid="15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nodeType="clickEffect">
                                  <p:stCondLst>
                                    <p:cond delay="0"/>
                                  </p:stCondLst>
                                  <p:childTnLst>
                                    <p:set>
                                      <p:cBhvr>
                                        <p:cTn id="19" dur="1" fill="hold">
                                          <p:stCondLst>
                                            <p:cond delay="0"/>
                                          </p:stCondLst>
                                        </p:cTn>
                                        <p:tgtEl>
                                          <p:spTgt spid="153"/>
                                        </p:tgtEl>
                                        <p:attrNameLst>
                                          <p:attrName>style.visibility</p:attrName>
                                        </p:attrNameLst>
                                      </p:cBhvr>
                                      <p:to>
                                        <p:strVal val="visible"/>
                                      </p:to>
                                    </p:set>
                                    <p:anim calcmode="lin" valueType="num">
                                      <p:cBhvr additive="base">
                                        <p:cTn id="20" dur="1000"/>
                                        <p:tgtEl>
                                          <p:spTgt spid="15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157"/>
                                        </p:tgtEl>
                                        <p:attrNameLst>
                                          <p:attrName>style.visibility</p:attrName>
                                        </p:attrNameLst>
                                      </p:cBhvr>
                                      <p:to>
                                        <p:strVal val="visible"/>
                                      </p:to>
                                    </p:set>
                                    <p:anim calcmode="lin" valueType="num">
                                      <p:cBhvr additive="base">
                                        <p:cTn id="25" dur="1000"/>
                                        <p:tgtEl>
                                          <p:spTgt spid="157"/>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58"/>
                                        </p:tgtEl>
                                        <p:attrNameLst>
                                          <p:attrName>style.visibility</p:attrName>
                                        </p:attrNameLst>
                                      </p:cBhvr>
                                      <p:to>
                                        <p:strVal val="visible"/>
                                      </p:to>
                                    </p:set>
                                    <p:animEffect transition="in" filter="fade">
                                      <p:cBhvr>
                                        <p:cTn id="29" dur="1000"/>
                                        <p:tgtEl>
                                          <p:spTgt spid="158"/>
                                        </p:tgtEl>
                                      </p:cBhvr>
                                    </p:animEffect>
                                  </p:childTnLst>
                                </p:cTn>
                              </p:par>
                              <p:par>
                                <p:cTn id="30" presetID="10" presetClass="entr" presetSubtype="0" fill="hold" nodeType="with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fade">
                                      <p:cBhvr>
                                        <p:cTn id="32" dur="1000"/>
                                        <p:tgtEl>
                                          <p:spTgt spid="159"/>
                                        </p:tgtEl>
                                      </p:cBhvr>
                                    </p:animEffect>
                                  </p:childTnLst>
                                </p:cTn>
                              </p:par>
                              <p:par>
                                <p:cTn id="33" presetID="10" presetClass="entr" presetSubtype="0" fill="hold" nodeType="withEffect">
                                  <p:stCondLst>
                                    <p:cond delay="0"/>
                                  </p:stCondLst>
                                  <p:childTnLst>
                                    <p:set>
                                      <p:cBhvr>
                                        <p:cTn id="34" dur="1" fill="hold">
                                          <p:stCondLst>
                                            <p:cond delay="0"/>
                                          </p:stCondLst>
                                        </p:cTn>
                                        <p:tgtEl>
                                          <p:spTgt spid="160"/>
                                        </p:tgtEl>
                                        <p:attrNameLst>
                                          <p:attrName>style.visibility</p:attrName>
                                        </p:attrNameLst>
                                      </p:cBhvr>
                                      <p:to>
                                        <p:strVal val="visible"/>
                                      </p:to>
                                    </p:set>
                                    <p:animEffect transition="in" filter="fade">
                                      <p:cBhvr>
                                        <p:cTn id="35" dur="1000"/>
                                        <p:tgtEl>
                                          <p:spTgt spid="160"/>
                                        </p:tgtEl>
                                      </p:cBhvr>
                                    </p:animEffect>
                                  </p:childTnLst>
                                </p:cTn>
                              </p:par>
                              <p:par>
                                <p:cTn id="36" presetID="10" presetClass="entr" presetSubtype="0" fill="hold" nodeType="withEffect">
                                  <p:stCondLst>
                                    <p:cond delay="0"/>
                                  </p:stCondLst>
                                  <p:childTnLst>
                                    <p:set>
                                      <p:cBhvr>
                                        <p:cTn id="37" dur="1" fill="hold">
                                          <p:stCondLst>
                                            <p:cond delay="0"/>
                                          </p:stCondLst>
                                        </p:cTn>
                                        <p:tgtEl>
                                          <p:spTgt spid="161"/>
                                        </p:tgtEl>
                                        <p:attrNameLst>
                                          <p:attrName>style.visibility</p:attrName>
                                        </p:attrNameLst>
                                      </p:cBhvr>
                                      <p:to>
                                        <p:strVal val="visible"/>
                                      </p:to>
                                    </p:set>
                                    <p:animEffect transition="in" filter="fade">
                                      <p:cBhvr>
                                        <p:cTn id="38" dur="1000"/>
                                        <p:tgtEl>
                                          <p:spTgt spid="16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5"/>
                                        </p:tgtEl>
                                        <p:attrNameLst>
                                          <p:attrName>style.visibility</p:attrName>
                                        </p:attrNameLst>
                                      </p:cBhvr>
                                      <p:to>
                                        <p:strVal val="visible"/>
                                      </p:to>
                                    </p:set>
                                    <p:animEffect transition="in" filter="fade">
                                      <p:cBhvr>
                                        <p:cTn id="43" dur="10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1449</Words>
  <Application>Microsoft Macintosh PowerPoint</Application>
  <PresentationFormat>On-screen Show (16:9)</PresentationFormat>
  <Paragraphs>158</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Lato</vt:lpstr>
      <vt:lpstr>Raleway</vt:lpstr>
      <vt:lpstr>Arial</vt:lpstr>
      <vt:lpstr>Streamline</vt:lpstr>
      <vt:lpstr>AI Risk Management Framework Tool</vt:lpstr>
      <vt:lpstr>NIST Risk Management Framework (RMF)  </vt:lpstr>
      <vt:lpstr>Who needs our tool? </vt:lpstr>
      <vt:lpstr>Who needs our tool?</vt:lpstr>
      <vt:lpstr>What is our tool?</vt:lpstr>
      <vt:lpstr>Where is our tool used? </vt:lpstr>
      <vt:lpstr>Endpoint Data Collection</vt:lpstr>
      <vt:lpstr>CVE List</vt:lpstr>
      <vt:lpstr>Database</vt:lpstr>
      <vt:lpstr>Artificial Intelligence Model</vt:lpstr>
      <vt:lpstr>Advantages of the RAG Architecture</vt:lpstr>
      <vt:lpstr>Risk Management Report</vt:lpstr>
      <vt:lpstr>Scalability</vt:lpstr>
      <vt:lpstr>Program Overview</vt:lpstr>
      <vt:lpstr>Next Steps</vt:lpstr>
      <vt:lpstr>Questions?</vt:lpstr>
      <vt:lpstr>Image Reference</vt:lpstr>
      <vt:lpstr>Image Reference </vt:lpstr>
      <vt:lpstr>Image 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Colson Swope</cp:lastModifiedBy>
  <cp:revision>1</cp:revision>
  <dcterms:modified xsi:type="dcterms:W3CDTF">2025-05-12T22:33:57Z</dcterms:modified>
</cp:coreProperties>
</file>